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96" r:id="rId3"/>
    <p:sldId id="297" r:id="rId4"/>
    <p:sldId id="307" r:id="rId5"/>
    <p:sldId id="285" r:id="rId6"/>
    <p:sldId id="298" r:id="rId7"/>
    <p:sldId id="310" r:id="rId8"/>
    <p:sldId id="291" r:id="rId9"/>
    <p:sldId id="292" r:id="rId10"/>
    <p:sldId id="300" r:id="rId11"/>
    <p:sldId id="302" r:id="rId12"/>
    <p:sldId id="303" r:id="rId13"/>
    <p:sldId id="301" r:id="rId14"/>
    <p:sldId id="308" r:id="rId15"/>
    <p:sldId id="294" r:id="rId16"/>
    <p:sldId id="286" r:id="rId17"/>
    <p:sldId id="305" r:id="rId18"/>
    <p:sldId id="306" r:id="rId19"/>
    <p:sldId id="309" r:id="rId20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D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43" autoAdjust="0"/>
    <p:restoredTop sz="94660"/>
  </p:normalViewPr>
  <p:slideViewPr>
    <p:cSldViewPr snapToGrid="0">
      <p:cViewPr>
        <p:scale>
          <a:sx n="70" d="100"/>
          <a:sy n="70" d="100"/>
        </p:scale>
        <p:origin x="-102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0;&#1083;&#1089;&#1091;\&#1040;&#1083;&#1089;&#1091;%20&#1056;&#1072;&#1074;&#1080;&#1083;&#1077;&#1074;&#1085;&#1072;\&#1076;&#1080;&#1072;&#1075;&#1088;&#1072;&#1084;&#1084;&#1099;\&#1082;&#1072;&#1095;-&#1074;&#1086;,%20&#1091;&#1089;&#1087;-&#1090;&#110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2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Лист3!$A$2</c:f>
              <c:strCache>
                <c:ptCount val="1"/>
                <c:pt idx="0">
                  <c:v>2014-2015       70%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Лист3!$B$1:$E$1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Лист3!$B$2:$E$2</c:f>
              <c:numCache>
                <c:formatCode>General</c:formatCode>
                <c:ptCount val="4"/>
                <c:pt idx="0">
                  <c:v>5</c:v>
                </c:pt>
                <c:pt idx="1">
                  <c:v>25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Лист3!$A$3</c:f>
              <c:strCache>
                <c:ptCount val="1"/>
                <c:pt idx="0">
                  <c:v>2015-2016       71%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Лист3!$B$1:$E$1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Лист3!$B$3:$E$3</c:f>
              <c:numCache>
                <c:formatCode>General</c:formatCode>
                <c:ptCount val="4"/>
                <c:pt idx="0">
                  <c:v>7</c:v>
                </c:pt>
                <c:pt idx="1">
                  <c:v>23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Лист3!$A$4</c:f>
              <c:strCache>
                <c:ptCount val="1"/>
                <c:pt idx="0">
                  <c:v>2016-2017       75%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Лист3!$B$1:$E$1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Лист3!$B$4:$E$4</c:f>
              <c:numCache>
                <c:formatCode>General</c:formatCode>
                <c:ptCount val="4"/>
                <c:pt idx="0">
                  <c:v>6</c:v>
                </c:pt>
                <c:pt idx="1">
                  <c:v>24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697728"/>
        <c:axId val="74793728"/>
      </c:barChart>
      <c:catAx>
        <c:axId val="74697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74793728"/>
        <c:crosses val="autoZero"/>
        <c:auto val="1"/>
        <c:lblAlgn val="ctr"/>
        <c:lblOffset val="100"/>
        <c:noMultiLvlLbl val="0"/>
      </c:catAx>
      <c:valAx>
        <c:axId val="7479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7469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07084572519369"/>
          <c:y val="0.109305943974862"/>
          <c:w val="0.34086518578499092"/>
          <c:h val="0.6763410522223624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Начальное общее образование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Успеваемость</c:v>
                </c:pt>
                <c:pt idx="1">
                  <c:v>Качество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72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Основное общее образование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Успеваемость</c:v>
                </c:pt>
                <c:pt idx="1">
                  <c:v>Качество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100</c:v>
                </c:pt>
                <c:pt idx="1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467968"/>
        <c:axId val="74469760"/>
      </c:barChart>
      <c:catAx>
        <c:axId val="74467968"/>
        <c:scaling>
          <c:orientation val="minMax"/>
        </c:scaling>
        <c:delete val="0"/>
        <c:axPos val="b"/>
        <c:majorTickMark val="out"/>
        <c:minorTickMark val="none"/>
        <c:tickLblPos val="nextTo"/>
        <c:crossAx val="74469760"/>
        <c:crosses val="autoZero"/>
        <c:auto val="1"/>
        <c:lblAlgn val="ctr"/>
        <c:lblOffset val="100"/>
        <c:noMultiLvlLbl val="0"/>
      </c:catAx>
      <c:valAx>
        <c:axId val="74469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467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Школа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 П</c:v>
                </c:pt>
                <c:pt idx="2">
                  <c:v>Математика Б</c:v>
                </c:pt>
                <c:pt idx="3">
                  <c:v>Биология</c:v>
                </c:pt>
                <c:pt idx="4">
                  <c:v>Литература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65.569999999999993</c:v>
                </c:pt>
                <c:pt idx="1">
                  <c:v>51.71</c:v>
                </c:pt>
                <c:pt idx="2" formatCode="0.00">
                  <c:v>4.29</c:v>
                </c:pt>
                <c:pt idx="3">
                  <c:v>36</c:v>
                </c:pt>
                <c:pt idx="4">
                  <c:v>50</c:v>
                </c:pt>
                <c:pt idx="5">
                  <c:v>36</c:v>
                </c:pt>
                <c:pt idx="6">
                  <c:v>60</c:v>
                </c:pt>
                <c:pt idx="7">
                  <c:v>52.5</c:v>
                </c:pt>
                <c:pt idx="8">
                  <c:v>55.09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Район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 П</c:v>
                </c:pt>
                <c:pt idx="2">
                  <c:v>Математика Б</c:v>
                </c:pt>
                <c:pt idx="3">
                  <c:v>Биология</c:v>
                </c:pt>
                <c:pt idx="4">
                  <c:v>Литература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</c:strCache>
            </c:strRef>
          </c:cat>
          <c:val>
            <c:numRef>
              <c:f>Лист1!$C$2:$C$10</c:f>
              <c:numCache>
                <c:formatCode>0.00</c:formatCode>
                <c:ptCount val="9"/>
                <c:pt idx="0">
                  <c:v>69.27</c:v>
                </c:pt>
                <c:pt idx="1">
                  <c:v>48.17</c:v>
                </c:pt>
                <c:pt idx="2">
                  <c:v>4.4400000000000004</c:v>
                </c:pt>
                <c:pt idx="3">
                  <c:v>49.76</c:v>
                </c:pt>
                <c:pt idx="4">
                  <c:v>58.67</c:v>
                </c:pt>
                <c:pt idx="5">
                  <c:v>56.18</c:v>
                </c:pt>
                <c:pt idx="6">
                  <c:v>52.4</c:v>
                </c:pt>
                <c:pt idx="7">
                  <c:v>57.76</c:v>
                </c:pt>
                <c:pt idx="8">
                  <c:v>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РТ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 П</c:v>
                </c:pt>
                <c:pt idx="2">
                  <c:v>Математика Б</c:v>
                </c:pt>
                <c:pt idx="3">
                  <c:v>Биология</c:v>
                </c:pt>
                <c:pt idx="4">
                  <c:v>Литература</c:v>
                </c:pt>
                <c:pt idx="5">
                  <c:v>Химия</c:v>
                </c:pt>
                <c:pt idx="6">
                  <c:v>Физика</c:v>
                </c:pt>
                <c:pt idx="7">
                  <c:v>История</c:v>
                </c:pt>
                <c:pt idx="8">
                  <c:v>Обществознание</c:v>
                </c:pt>
              </c:strCache>
            </c:strRef>
          </c:cat>
          <c:val>
            <c:numRef>
              <c:f>Лист1!$D$2:$D$10</c:f>
              <c:numCache>
                <c:formatCode>0.00</c:formatCode>
                <c:ptCount val="9"/>
                <c:pt idx="0">
                  <c:v>72.569999999999993</c:v>
                </c:pt>
                <c:pt idx="1">
                  <c:v>55.68</c:v>
                </c:pt>
                <c:pt idx="2">
                  <c:v>4.5</c:v>
                </c:pt>
                <c:pt idx="3">
                  <c:v>59.18</c:v>
                </c:pt>
                <c:pt idx="4">
                  <c:v>64.349999999999994</c:v>
                </c:pt>
                <c:pt idx="5">
                  <c:v>63.19</c:v>
                </c:pt>
                <c:pt idx="6">
                  <c:v>56.7</c:v>
                </c:pt>
                <c:pt idx="7">
                  <c:v>59.36</c:v>
                </c:pt>
                <c:pt idx="8">
                  <c:v>60.73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0783744"/>
        <c:axId val="90785280"/>
      </c:barChart>
      <c:catAx>
        <c:axId val="90783744"/>
        <c:scaling>
          <c:orientation val="minMax"/>
        </c:scaling>
        <c:delete val="0"/>
        <c:axPos val="l"/>
        <c:majorTickMark val="none"/>
        <c:minorTickMark val="none"/>
        <c:tickLblPos val="nextTo"/>
        <c:crossAx val="90785280"/>
        <c:crosses val="autoZero"/>
        <c:auto val="1"/>
        <c:lblAlgn val="ctr"/>
        <c:lblOffset val="100"/>
        <c:noMultiLvlLbl val="0"/>
      </c:catAx>
      <c:valAx>
        <c:axId val="907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07837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участников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94</c:v>
                </c:pt>
                <c:pt idx="1">
                  <c:v>118</c:v>
                </c:pt>
                <c:pt idx="2">
                  <c:v>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Победители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</c:v>
                </c:pt>
                <c:pt idx="1">
                  <c:v>12</c:v>
                </c:pt>
                <c:pt idx="2">
                  <c:v>16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Призеры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</c:v>
                </c:pt>
                <c:pt idx="1">
                  <c:v>20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40896"/>
        <c:axId val="20788352"/>
      </c:barChart>
      <c:catAx>
        <c:axId val="20640896"/>
        <c:scaling>
          <c:orientation val="minMax"/>
        </c:scaling>
        <c:delete val="0"/>
        <c:axPos val="b"/>
        <c:majorTickMark val="out"/>
        <c:minorTickMark val="none"/>
        <c:tickLblPos val="nextTo"/>
        <c:crossAx val="20788352"/>
        <c:crosses val="autoZero"/>
        <c:auto val="1"/>
        <c:lblAlgn val="ctr"/>
        <c:lblOffset val="100"/>
        <c:noMultiLvlLbl val="0"/>
      </c:catAx>
      <c:valAx>
        <c:axId val="20788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640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3AFFCE-F1B3-4565-A877-7D144DD69D51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4D5969-F470-4E19-8C8A-A12218DF2232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ЦЕЛЬ </a:t>
          </a:r>
          <a:r>
            <a:rPr lang="ru-RU" dirty="0" smtClean="0">
              <a:solidFill>
                <a:schemeClr val="tx1"/>
              </a:solidFill>
            </a:rPr>
            <a:t>– повышение профессионального уровня учителя</a:t>
          </a:r>
          <a:endParaRPr lang="ru-RU" dirty="0">
            <a:solidFill>
              <a:schemeClr val="tx1"/>
            </a:solidFill>
          </a:endParaRPr>
        </a:p>
      </dgm:t>
    </dgm:pt>
    <dgm:pt modelId="{7D17BF22-BDC7-432F-8056-9B72295A9F12}" type="parTrans" cxnId="{88AA6AF9-2122-4411-A2BB-C8A67E631DAB}">
      <dgm:prSet/>
      <dgm:spPr/>
      <dgm:t>
        <a:bodyPr/>
        <a:lstStyle/>
        <a:p>
          <a:endParaRPr lang="ru-RU"/>
        </a:p>
      </dgm:t>
    </dgm:pt>
    <dgm:pt modelId="{660D1AE3-77BB-48D9-89BF-2CEA4F969A63}" type="sibTrans" cxnId="{88AA6AF9-2122-4411-A2BB-C8A67E631DAB}">
      <dgm:prSet/>
      <dgm:spPr/>
      <dgm:t>
        <a:bodyPr/>
        <a:lstStyle/>
        <a:p>
          <a:endParaRPr lang="ru-RU"/>
        </a:p>
      </dgm:t>
    </dgm:pt>
    <dgm:pt modelId="{F8B1FA54-C3DD-4406-A7E3-C600FD63AD94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Задачи</a:t>
          </a:r>
          <a:endParaRPr lang="ru-RU" sz="2400" b="1" dirty="0">
            <a:solidFill>
              <a:schemeClr val="tx1"/>
            </a:solidFill>
          </a:endParaRPr>
        </a:p>
      </dgm:t>
    </dgm:pt>
    <dgm:pt modelId="{E733468D-28C7-45E3-9972-27348C529C74}" type="parTrans" cxnId="{5054E3F9-9861-4387-B205-65C4A773386F}">
      <dgm:prSet/>
      <dgm:spPr/>
      <dgm:t>
        <a:bodyPr/>
        <a:lstStyle/>
        <a:p>
          <a:endParaRPr lang="ru-RU"/>
        </a:p>
      </dgm:t>
    </dgm:pt>
    <dgm:pt modelId="{385C6FF0-2F14-4A01-8152-5C083BF7064E}" type="sibTrans" cxnId="{5054E3F9-9861-4387-B205-65C4A773386F}">
      <dgm:prSet/>
      <dgm:spPr/>
      <dgm:t>
        <a:bodyPr/>
        <a:lstStyle/>
        <a:p>
          <a:endParaRPr lang="ru-RU"/>
        </a:p>
      </dgm:t>
    </dgm:pt>
    <dgm:pt modelId="{7C848040-6EF4-49D9-AFA4-66A851122C09}">
      <dgm:prSet phldrT="[Текст]" custT="1"/>
      <dgm:spPr/>
      <dgm:t>
        <a:bodyPr/>
        <a:lstStyle/>
        <a:p>
          <a:r>
            <a:rPr lang="ru-RU" sz="1800" dirty="0" smtClean="0"/>
            <a:t>Мотивировать педагога на получение высшей квалификационной категории</a:t>
          </a:r>
          <a:endParaRPr lang="ru-RU" sz="1800" dirty="0"/>
        </a:p>
      </dgm:t>
    </dgm:pt>
    <dgm:pt modelId="{FB7945E1-1AC1-4001-A580-29F87E44A085}" type="parTrans" cxnId="{40FC3913-BBE7-4394-9CA7-34367D96C191}">
      <dgm:prSet/>
      <dgm:spPr/>
      <dgm:t>
        <a:bodyPr/>
        <a:lstStyle/>
        <a:p>
          <a:endParaRPr lang="ru-RU"/>
        </a:p>
      </dgm:t>
    </dgm:pt>
    <dgm:pt modelId="{06586EFB-E7D5-4960-A69F-3172D38E1B9B}" type="sibTrans" cxnId="{40FC3913-BBE7-4394-9CA7-34367D96C191}">
      <dgm:prSet/>
      <dgm:spPr/>
      <dgm:t>
        <a:bodyPr/>
        <a:lstStyle/>
        <a:p>
          <a:endParaRPr lang="ru-RU"/>
        </a:p>
      </dgm:t>
    </dgm:pt>
    <dgm:pt modelId="{F8A8CF56-58F6-496A-8D99-09877639D19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Содействовать развитию профессионального самосознания учителя</a:t>
          </a:r>
          <a:endParaRPr lang="ru-RU" sz="1800" dirty="0">
            <a:solidFill>
              <a:schemeClr val="tx1"/>
            </a:solidFill>
          </a:endParaRPr>
        </a:p>
      </dgm:t>
    </dgm:pt>
    <dgm:pt modelId="{C1533054-82D7-42A3-B3EB-A14CFBC67602}" type="parTrans" cxnId="{98B08D83-00A0-4A21-A0B6-7C5E78B17C94}">
      <dgm:prSet/>
      <dgm:spPr/>
      <dgm:t>
        <a:bodyPr/>
        <a:lstStyle/>
        <a:p>
          <a:endParaRPr lang="ru-RU"/>
        </a:p>
      </dgm:t>
    </dgm:pt>
    <dgm:pt modelId="{7AEEBE4D-97C6-4A1F-8FE7-8290FE70AB71}" type="sibTrans" cxnId="{98B08D83-00A0-4A21-A0B6-7C5E78B17C94}">
      <dgm:prSet/>
      <dgm:spPr/>
      <dgm:t>
        <a:bodyPr/>
        <a:lstStyle/>
        <a:p>
          <a:endParaRPr lang="ru-RU"/>
        </a:p>
      </dgm:t>
    </dgm:pt>
    <dgm:pt modelId="{1AF5E303-C81C-4474-AEC4-0C3D2587CDDF}" type="pres">
      <dgm:prSet presAssocID="{CD3AFFCE-F1B3-4565-A877-7D144DD69D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C827D0-718E-43C0-9AA4-749C4C5854D8}" type="pres">
      <dgm:prSet presAssocID="{F8B1FA54-C3DD-4406-A7E3-C600FD63AD94}" presName="boxAndChildren" presStyleCnt="0"/>
      <dgm:spPr/>
    </dgm:pt>
    <dgm:pt modelId="{DF4F1F4C-3CF3-42A6-87E4-03AE4FE4F220}" type="pres">
      <dgm:prSet presAssocID="{F8B1FA54-C3DD-4406-A7E3-C600FD63AD94}" presName="parentTextBox" presStyleLbl="node1" presStyleIdx="0" presStyleCnt="2"/>
      <dgm:spPr/>
      <dgm:t>
        <a:bodyPr/>
        <a:lstStyle/>
        <a:p>
          <a:endParaRPr lang="ru-RU"/>
        </a:p>
      </dgm:t>
    </dgm:pt>
    <dgm:pt modelId="{C03F408E-2FB8-4354-A4B1-F3CC8346A8B4}" type="pres">
      <dgm:prSet presAssocID="{F8B1FA54-C3DD-4406-A7E3-C600FD63AD94}" presName="entireBox" presStyleLbl="node1" presStyleIdx="0" presStyleCnt="2"/>
      <dgm:spPr/>
      <dgm:t>
        <a:bodyPr/>
        <a:lstStyle/>
        <a:p>
          <a:endParaRPr lang="ru-RU"/>
        </a:p>
      </dgm:t>
    </dgm:pt>
    <dgm:pt modelId="{59E646B5-B03A-429A-B834-6E91DD06BD6B}" type="pres">
      <dgm:prSet presAssocID="{F8B1FA54-C3DD-4406-A7E3-C600FD63AD94}" presName="descendantBox" presStyleCnt="0"/>
      <dgm:spPr/>
    </dgm:pt>
    <dgm:pt modelId="{290D24C8-5AB1-496D-AE1F-3F770C926DC3}" type="pres">
      <dgm:prSet presAssocID="{7C848040-6EF4-49D9-AFA4-66A851122C09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0458A-8B64-452F-8D1F-044D374236A2}" type="pres">
      <dgm:prSet presAssocID="{F8A8CF56-58F6-496A-8D99-09877639D199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1106D6-5454-4429-B731-32B294DBE649}" type="pres">
      <dgm:prSet presAssocID="{660D1AE3-77BB-48D9-89BF-2CEA4F969A63}" presName="sp" presStyleCnt="0"/>
      <dgm:spPr/>
    </dgm:pt>
    <dgm:pt modelId="{295209D3-53EC-4DB4-92DB-5DD27EA14FC2}" type="pres">
      <dgm:prSet presAssocID="{D74D5969-F470-4E19-8C8A-A12218DF2232}" presName="arrowAndChildren" presStyleCnt="0"/>
      <dgm:spPr/>
    </dgm:pt>
    <dgm:pt modelId="{4CD38FCC-170B-4003-87C1-F8E74853F843}" type="pres">
      <dgm:prSet presAssocID="{D74D5969-F470-4E19-8C8A-A12218DF2232}" presName="parentTextArrow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0A9985CF-83BD-4BF3-9E26-5956A2F7ADBA}" type="presOf" srcId="{7C848040-6EF4-49D9-AFA4-66A851122C09}" destId="{290D24C8-5AB1-496D-AE1F-3F770C926DC3}" srcOrd="0" destOrd="0" presId="urn:microsoft.com/office/officeart/2005/8/layout/process4"/>
    <dgm:cxn modelId="{5054E3F9-9861-4387-B205-65C4A773386F}" srcId="{CD3AFFCE-F1B3-4565-A877-7D144DD69D51}" destId="{F8B1FA54-C3DD-4406-A7E3-C600FD63AD94}" srcOrd="1" destOrd="0" parTransId="{E733468D-28C7-45E3-9972-27348C529C74}" sibTransId="{385C6FF0-2F14-4A01-8152-5C083BF7064E}"/>
    <dgm:cxn modelId="{40FC3913-BBE7-4394-9CA7-34367D96C191}" srcId="{F8B1FA54-C3DD-4406-A7E3-C600FD63AD94}" destId="{7C848040-6EF4-49D9-AFA4-66A851122C09}" srcOrd="0" destOrd="0" parTransId="{FB7945E1-1AC1-4001-A580-29F87E44A085}" sibTransId="{06586EFB-E7D5-4960-A69F-3172D38E1B9B}"/>
    <dgm:cxn modelId="{3C19E5FC-09FF-4655-A9D5-01CEFA1AA284}" type="presOf" srcId="{F8B1FA54-C3DD-4406-A7E3-C600FD63AD94}" destId="{C03F408E-2FB8-4354-A4B1-F3CC8346A8B4}" srcOrd="1" destOrd="0" presId="urn:microsoft.com/office/officeart/2005/8/layout/process4"/>
    <dgm:cxn modelId="{88AA6AF9-2122-4411-A2BB-C8A67E631DAB}" srcId="{CD3AFFCE-F1B3-4565-A877-7D144DD69D51}" destId="{D74D5969-F470-4E19-8C8A-A12218DF2232}" srcOrd="0" destOrd="0" parTransId="{7D17BF22-BDC7-432F-8056-9B72295A9F12}" sibTransId="{660D1AE3-77BB-48D9-89BF-2CEA4F969A63}"/>
    <dgm:cxn modelId="{AF0157D9-10E1-40A3-9F86-7A213AAE8928}" type="presOf" srcId="{F8A8CF56-58F6-496A-8D99-09877639D199}" destId="{26F0458A-8B64-452F-8D1F-044D374236A2}" srcOrd="0" destOrd="0" presId="urn:microsoft.com/office/officeart/2005/8/layout/process4"/>
    <dgm:cxn modelId="{98B08D83-00A0-4A21-A0B6-7C5E78B17C94}" srcId="{F8B1FA54-C3DD-4406-A7E3-C600FD63AD94}" destId="{F8A8CF56-58F6-496A-8D99-09877639D199}" srcOrd="1" destOrd="0" parTransId="{C1533054-82D7-42A3-B3EB-A14CFBC67602}" sibTransId="{7AEEBE4D-97C6-4A1F-8FE7-8290FE70AB71}"/>
    <dgm:cxn modelId="{81731555-ED36-470C-961C-63D941A243AF}" type="presOf" srcId="{CD3AFFCE-F1B3-4565-A877-7D144DD69D51}" destId="{1AF5E303-C81C-4474-AEC4-0C3D2587CDDF}" srcOrd="0" destOrd="0" presId="urn:microsoft.com/office/officeart/2005/8/layout/process4"/>
    <dgm:cxn modelId="{D8612DAD-FDE5-4548-9CA8-CB40F7AEAB52}" type="presOf" srcId="{F8B1FA54-C3DD-4406-A7E3-C600FD63AD94}" destId="{DF4F1F4C-3CF3-42A6-87E4-03AE4FE4F220}" srcOrd="0" destOrd="0" presId="urn:microsoft.com/office/officeart/2005/8/layout/process4"/>
    <dgm:cxn modelId="{7118E059-49C7-4F6E-B2D6-469659FB5A05}" type="presOf" srcId="{D74D5969-F470-4E19-8C8A-A12218DF2232}" destId="{4CD38FCC-170B-4003-87C1-F8E74853F843}" srcOrd="0" destOrd="0" presId="urn:microsoft.com/office/officeart/2005/8/layout/process4"/>
    <dgm:cxn modelId="{50AE5A6A-BE6E-49CD-A800-69C358F7D6E0}" type="presParOf" srcId="{1AF5E303-C81C-4474-AEC4-0C3D2587CDDF}" destId="{BAC827D0-718E-43C0-9AA4-749C4C5854D8}" srcOrd="0" destOrd="0" presId="urn:microsoft.com/office/officeart/2005/8/layout/process4"/>
    <dgm:cxn modelId="{046003A5-9007-4116-9B7A-B04BA6801868}" type="presParOf" srcId="{BAC827D0-718E-43C0-9AA4-749C4C5854D8}" destId="{DF4F1F4C-3CF3-42A6-87E4-03AE4FE4F220}" srcOrd="0" destOrd="0" presId="urn:microsoft.com/office/officeart/2005/8/layout/process4"/>
    <dgm:cxn modelId="{24716995-3DCC-4621-8B59-110C8ABEADEB}" type="presParOf" srcId="{BAC827D0-718E-43C0-9AA4-749C4C5854D8}" destId="{C03F408E-2FB8-4354-A4B1-F3CC8346A8B4}" srcOrd="1" destOrd="0" presId="urn:microsoft.com/office/officeart/2005/8/layout/process4"/>
    <dgm:cxn modelId="{3F3EC07E-DA08-4C0A-AFC9-74B9542C8814}" type="presParOf" srcId="{BAC827D0-718E-43C0-9AA4-749C4C5854D8}" destId="{59E646B5-B03A-429A-B834-6E91DD06BD6B}" srcOrd="2" destOrd="0" presId="urn:microsoft.com/office/officeart/2005/8/layout/process4"/>
    <dgm:cxn modelId="{C108FD25-AB23-4CE2-8943-45AD810B6769}" type="presParOf" srcId="{59E646B5-B03A-429A-B834-6E91DD06BD6B}" destId="{290D24C8-5AB1-496D-AE1F-3F770C926DC3}" srcOrd="0" destOrd="0" presId="urn:microsoft.com/office/officeart/2005/8/layout/process4"/>
    <dgm:cxn modelId="{D3B62E9E-D176-4CBC-B533-681D0A0F4AB5}" type="presParOf" srcId="{59E646B5-B03A-429A-B834-6E91DD06BD6B}" destId="{26F0458A-8B64-452F-8D1F-044D374236A2}" srcOrd="1" destOrd="0" presId="urn:microsoft.com/office/officeart/2005/8/layout/process4"/>
    <dgm:cxn modelId="{BF20F743-B8B9-46E0-A4A6-CC41315F1D77}" type="presParOf" srcId="{1AF5E303-C81C-4474-AEC4-0C3D2587CDDF}" destId="{AC1106D6-5454-4429-B731-32B294DBE649}" srcOrd="1" destOrd="0" presId="urn:microsoft.com/office/officeart/2005/8/layout/process4"/>
    <dgm:cxn modelId="{3E22446E-10A2-47AA-8621-AF0D4E7DA314}" type="presParOf" srcId="{1AF5E303-C81C-4474-AEC4-0C3D2587CDDF}" destId="{295209D3-53EC-4DB4-92DB-5DD27EA14FC2}" srcOrd="2" destOrd="0" presId="urn:microsoft.com/office/officeart/2005/8/layout/process4"/>
    <dgm:cxn modelId="{3D2C23C0-5C9E-47AA-9AA9-D5A99CBC0D67}" type="presParOf" srcId="{295209D3-53EC-4DB4-92DB-5DD27EA14FC2}" destId="{4CD38FCC-170B-4003-87C1-F8E74853F84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22E97A-7269-4551-A53B-C982D2D5973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BF902D7-C394-4084-A257-6908F3C6668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Участие в инновационной деятельности </a:t>
          </a:r>
        </a:p>
        <a:p>
          <a:r>
            <a:rPr lang="ru-RU" sz="2000" b="1" dirty="0" smtClean="0">
              <a:solidFill>
                <a:schemeClr val="tx1"/>
              </a:solidFill>
            </a:rPr>
            <a:t>РИП – 5 чел.</a:t>
          </a:r>
          <a:endParaRPr lang="ru-RU" sz="2000" b="1" dirty="0">
            <a:solidFill>
              <a:schemeClr val="tx1"/>
            </a:solidFill>
          </a:endParaRPr>
        </a:p>
      </dgm:t>
    </dgm:pt>
    <dgm:pt modelId="{AAEA8204-DF5E-4D88-BC28-170EF76D6122}" type="parTrans" cxnId="{7B1313A0-1E04-42B0-931F-C70EB8C66AE2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F4915D80-BB99-4EAA-B2BE-351A4885A917}" type="sibTrans" cxnId="{7B1313A0-1E04-42B0-931F-C70EB8C66AE2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D0511035-2917-4518-BB58-A16C94823B1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Самообразовательная деятельность</a:t>
          </a:r>
        </a:p>
        <a:p>
          <a:r>
            <a:rPr lang="ru-RU" sz="2000" b="1" dirty="0" smtClean="0">
              <a:solidFill>
                <a:schemeClr val="tx1"/>
              </a:solidFill>
            </a:rPr>
            <a:t> 100% педагогов</a:t>
          </a:r>
          <a:endParaRPr lang="ru-RU" sz="2000" b="1" dirty="0">
            <a:solidFill>
              <a:schemeClr val="tx1"/>
            </a:solidFill>
          </a:endParaRPr>
        </a:p>
      </dgm:t>
    </dgm:pt>
    <dgm:pt modelId="{8F65DBB4-9D67-4453-BB3D-5AD219314C6C}" type="parTrans" cxnId="{CA103B2B-52CC-48FF-855A-10648E3873C6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8D72E4B8-45F9-4BBE-AC0E-660C23CB4669}" type="sibTrans" cxnId="{CA103B2B-52CC-48FF-855A-10648E3873C6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D258FFEE-383E-45DF-82A9-51F938D587B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Освоение и использование новых педагогических технологий</a:t>
          </a:r>
        </a:p>
        <a:p>
          <a:r>
            <a:rPr lang="ru-RU" sz="2000" b="1" dirty="0" smtClean="0">
              <a:solidFill>
                <a:schemeClr val="tx1"/>
              </a:solidFill>
            </a:rPr>
            <a:t>90% учителей</a:t>
          </a:r>
          <a:endParaRPr lang="ru-RU" sz="2000" b="1" dirty="0">
            <a:solidFill>
              <a:schemeClr val="tx1"/>
            </a:solidFill>
          </a:endParaRPr>
        </a:p>
      </dgm:t>
    </dgm:pt>
    <dgm:pt modelId="{796E12CE-9CFB-4ED8-8B45-97E67F68BDE5}" type="parTrans" cxnId="{2E01F007-9F56-4157-A532-5FF89F6F4BF6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355462CB-512F-40D8-96B7-5A48526FF30B}" type="sibTrans" cxnId="{2E01F007-9F56-4157-A532-5FF89F6F4BF6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E9D4ADB6-B4F8-4B89-9E68-61297F1F5A0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Работа в методических объединениях и творческих группах</a:t>
          </a:r>
          <a:endParaRPr lang="ru-RU" sz="2000" b="1" dirty="0">
            <a:solidFill>
              <a:schemeClr val="tx1"/>
            </a:solidFill>
          </a:endParaRPr>
        </a:p>
      </dgm:t>
    </dgm:pt>
    <dgm:pt modelId="{698025F4-D47D-4607-B456-B6330427A4E0}" type="parTrans" cxnId="{554B2A7C-EB92-4D73-B324-91219DB30FDA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7BD156B0-B8F8-44C7-A9CE-2B15C8553EB5}" type="sibTrans" cxnId="{554B2A7C-EB92-4D73-B324-91219DB30FDA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228EB162-1C9B-4ECE-B909-3C8C1527E21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Трансляция собственного педагогического опыта</a:t>
          </a:r>
        </a:p>
        <a:p>
          <a:r>
            <a:rPr lang="ru-RU" sz="2000" b="1" dirty="0" smtClean="0">
              <a:solidFill>
                <a:schemeClr val="tx1"/>
              </a:solidFill>
            </a:rPr>
            <a:t>До 30% педагогов</a:t>
          </a:r>
          <a:endParaRPr lang="ru-RU" sz="2000" b="1" dirty="0">
            <a:solidFill>
              <a:schemeClr val="tx1"/>
            </a:solidFill>
          </a:endParaRPr>
        </a:p>
      </dgm:t>
    </dgm:pt>
    <dgm:pt modelId="{BDB6FCD5-58C4-455E-878D-B709FA89E88E}" type="parTrans" cxnId="{CEC6F090-2015-4046-B43A-A905AB18AB54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6D4F419B-1A30-4B82-A54B-B18EF7F30725}" type="sibTrans" cxnId="{CEC6F090-2015-4046-B43A-A905AB18AB54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6A7CF89A-9205-494F-8CED-7FC66B98548F}">
      <dgm:prSet/>
      <dgm:spPr/>
      <dgm:t>
        <a:bodyPr/>
        <a:lstStyle/>
        <a:p>
          <a:r>
            <a:rPr lang="ru-RU" b="1" dirty="0" err="1" smtClean="0">
              <a:solidFill>
                <a:schemeClr val="tx1"/>
              </a:solidFill>
            </a:rPr>
            <a:t>Внутришкольный</a:t>
          </a:r>
          <a:r>
            <a:rPr lang="ru-RU" b="1" dirty="0" smtClean="0">
              <a:solidFill>
                <a:schemeClr val="tx1"/>
              </a:solidFill>
            </a:rPr>
            <a:t> контроль</a:t>
          </a:r>
          <a:endParaRPr lang="ru-RU" b="1" dirty="0">
            <a:solidFill>
              <a:schemeClr val="tx1"/>
            </a:solidFill>
          </a:endParaRPr>
        </a:p>
      </dgm:t>
    </dgm:pt>
    <dgm:pt modelId="{9342E396-4AA4-4FE9-B61E-9B7A8D83B123}" type="parTrans" cxnId="{0ACDCA1A-C46E-4F50-879E-85823AFE9B7A}">
      <dgm:prSet/>
      <dgm:spPr/>
    </dgm:pt>
    <dgm:pt modelId="{EF2A143E-7BCD-4E6D-BCB9-4C8B8FB77C1E}" type="sibTrans" cxnId="{0ACDCA1A-C46E-4F50-879E-85823AFE9B7A}">
      <dgm:prSet/>
      <dgm:spPr/>
    </dgm:pt>
    <dgm:pt modelId="{17E873A6-C1CB-4283-B9DB-7C50D7437FA1}" type="pres">
      <dgm:prSet presAssocID="{E622E97A-7269-4551-A53B-C982D2D597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1F41A7-080E-4036-8241-E4B04B65DB57}" type="pres">
      <dgm:prSet presAssocID="{6BF902D7-C394-4084-A257-6908F3C6668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1572E-8A64-4724-8A58-1712A8A4E574}" type="pres">
      <dgm:prSet presAssocID="{F4915D80-BB99-4EAA-B2BE-351A4885A917}" presName="sibTrans" presStyleCnt="0"/>
      <dgm:spPr/>
    </dgm:pt>
    <dgm:pt modelId="{A193D697-0827-4155-A6EE-5AAD02A76BBD}" type="pres">
      <dgm:prSet presAssocID="{D0511035-2917-4518-BB58-A16C94823B14}" presName="node" presStyleLbl="node1" presStyleIdx="1" presStyleCnt="6" custLinFactX="8402" custLinFactY="17554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53C51-595F-44B9-AD3A-8341FB5F3CC6}" type="pres">
      <dgm:prSet presAssocID="{8D72E4B8-45F9-4BBE-AC0E-660C23CB4669}" presName="sibTrans" presStyleCnt="0"/>
      <dgm:spPr/>
    </dgm:pt>
    <dgm:pt modelId="{47040912-CCD8-44EC-B5B4-991422953AC0}" type="pres">
      <dgm:prSet presAssocID="{D258FFEE-383E-45DF-82A9-51F938D587B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F6E71-7644-42DE-A17B-7362A717F3C8}" type="pres">
      <dgm:prSet presAssocID="{355462CB-512F-40D8-96B7-5A48526FF30B}" presName="sibTrans" presStyleCnt="0"/>
      <dgm:spPr/>
    </dgm:pt>
    <dgm:pt modelId="{1DEB0DF5-D72B-4127-98B8-9CA537A02BCE}" type="pres">
      <dgm:prSet presAssocID="{E9D4ADB6-B4F8-4B89-9E68-61297F1F5A0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F1C98-7D8D-421A-AC24-232703CCCB7E}" type="pres">
      <dgm:prSet presAssocID="{7BD156B0-B8F8-44C7-A9CE-2B15C8553EB5}" presName="sibTrans" presStyleCnt="0"/>
      <dgm:spPr/>
    </dgm:pt>
    <dgm:pt modelId="{70171368-41AA-4A76-BC00-8C4DA8FAA3FC}" type="pres">
      <dgm:prSet presAssocID="{228EB162-1C9B-4ECE-B909-3C8C1527E21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E4DE5-660D-4B38-9083-06B56AB4B51E}" type="pres">
      <dgm:prSet presAssocID="{6D4F419B-1A30-4B82-A54B-B18EF7F30725}" presName="sibTrans" presStyleCnt="0"/>
      <dgm:spPr/>
    </dgm:pt>
    <dgm:pt modelId="{D5605448-C585-46F8-9B26-1EF445FE97A7}" type="pres">
      <dgm:prSet presAssocID="{6A7CF89A-9205-494F-8CED-7FC66B98548F}" presName="node" presStyleLbl="node1" presStyleIdx="5" presStyleCnt="6" custLinFactX="-10296" custLinFactY="-16766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0535A4-93D2-44C9-B632-43AA2AD5FFF1}" type="presOf" srcId="{D258FFEE-383E-45DF-82A9-51F938D587B8}" destId="{47040912-CCD8-44EC-B5B4-991422953AC0}" srcOrd="0" destOrd="0" presId="urn:microsoft.com/office/officeart/2005/8/layout/default"/>
    <dgm:cxn modelId="{554B2A7C-EB92-4D73-B324-91219DB30FDA}" srcId="{E622E97A-7269-4551-A53B-C982D2D5973E}" destId="{E9D4ADB6-B4F8-4B89-9E68-61297F1F5A09}" srcOrd="3" destOrd="0" parTransId="{698025F4-D47D-4607-B456-B6330427A4E0}" sibTransId="{7BD156B0-B8F8-44C7-A9CE-2B15C8553EB5}"/>
    <dgm:cxn modelId="{CA103B2B-52CC-48FF-855A-10648E3873C6}" srcId="{E622E97A-7269-4551-A53B-C982D2D5973E}" destId="{D0511035-2917-4518-BB58-A16C94823B14}" srcOrd="1" destOrd="0" parTransId="{8F65DBB4-9D67-4453-BB3D-5AD219314C6C}" sibTransId="{8D72E4B8-45F9-4BBE-AC0E-660C23CB4669}"/>
    <dgm:cxn modelId="{A2B4191F-3B7F-4A88-BD0C-DBFAB4C5492E}" type="presOf" srcId="{E9D4ADB6-B4F8-4B89-9E68-61297F1F5A09}" destId="{1DEB0DF5-D72B-4127-98B8-9CA537A02BCE}" srcOrd="0" destOrd="0" presId="urn:microsoft.com/office/officeart/2005/8/layout/default"/>
    <dgm:cxn modelId="{AEEFF7CE-F545-4EBA-8369-5D2B40F0CB61}" type="presOf" srcId="{6A7CF89A-9205-494F-8CED-7FC66B98548F}" destId="{D5605448-C585-46F8-9B26-1EF445FE97A7}" srcOrd="0" destOrd="0" presId="urn:microsoft.com/office/officeart/2005/8/layout/default"/>
    <dgm:cxn modelId="{CEC6F090-2015-4046-B43A-A905AB18AB54}" srcId="{E622E97A-7269-4551-A53B-C982D2D5973E}" destId="{228EB162-1C9B-4ECE-B909-3C8C1527E21C}" srcOrd="4" destOrd="0" parTransId="{BDB6FCD5-58C4-455E-878D-B709FA89E88E}" sibTransId="{6D4F419B-1A30-4B82-A54B-B18EF7F30725}"/>
    <dgm:cxn modelId="{0ACDCA1A-C46E-4F50-879E-85823AFE9B7A}" srcId="{E622E97A-7269-4551-A53B-C982D2D5973E}" destId="{6A7CF89A-9205-494F-8CED-7FC66B98548F}" srcOrd="5" destOrd="0" parTransId="{9342E396-4AA4-4FE9-B61E-9B7A8D83B123}" sibTransId="{EF2A143E-7BCD-4E6D-BCB9-4C8B8FB77C1E}"/>
    <dgm:cxn modelId="{F28F349A-C499-4BD3-8ED8-9D2C179499DF}" type="presOf" srcId="{E622E97A-7269-4551-A53B-C982D2D5973E}" destId="{17E873A6-C1CB-4283-B9DB-7C50D7437FA1}" srcOrd="0" destOrd="0" presId="urn:microsoft.com/office/officeart/2005/8/layout/default"/>
    <dgm:cxn modelId="{3EA1A29C-7A75-4953-AC5C-C4CC91B135B6}" type="presOf" srcId="{D0511035-2917-4518-BB58-A16C94823B14}" destId="{A193D697-0827-4155-A6EE-5AAD02A76BBD}" srcOrd="0" destOrd="0" presId="urn:microsoft.com/office/officeart/2005/8/layout/default"/>
    <dgm:cxn modelId="{2E01F007-9F56-4157-A532-5FF89F6F4BF6}" srcId="{E622E97A-7269-4551-A53B-C982D2D5973E}" destId="{D258FFEE-383E-45DF-82A9-51F938D587B8}" srcOrd="2" destOrd="0" parTransId="{796E12CE-9CFB-4ED8-8B45-97E67F68BDE5}" sibTransId="{355462CB-512F-40D8-96B7-5A48526FF30B}"/>
    <dgm:cxn modelId="{7A739A79-CBE8-440B-B556-233C39A84F43}" type="presOf" srcId="{228EB162-1C9B-4ECE-B909-3C8C1527E21C}" destId="{70171368-41AA-4A76-BC00-8C4DA8FAA3FC}" srcOrd="0" destOrd="0" presId="urn:microsoft.com/office/officeart/2005/8/layout/default"/>
    <dgm:cxn modelId="{7B1313A0-1E04-42B0-931F-C70EB8C66AE2}" srcId="{E622E97A-7269-4551-A53B-C982D2D5973E}" destId="{6BF902D7-C394-4084-A257-6908F3C6668F}" srcOrd="0" destOrd="0" parTransId="{AAEA8204-DF5E-4D88-BC28-170EF76D6122}" sibTransId="{F4915D80-BB99-4EAA-B2BE-351A4885A917}"/>
    <dgm:cxn modelId="{FA338F8E-7BDD-4BAE-A30A-B9E0370FDA9A}" type="presOf" srcId="{6BF902D7-C394-4084-A257-6908F3C6668F}" destId="{1A1F41A7-080E-4036-8241-E4B04B65DB57}" srcOrd="0" destOrd="0" presId="urn:microsoft.com/office/officeart/2005/8/layout/default"/>
    <dgm:cxn modelId="{4B07657D-95C4-424A-B6A0-1BFDBCDD94B8}" type="presParOf" srcId="{17E873A6-C1CB-4283-B9DB-7C50D7437FA1}" destId="{1A1F41A7-080E-4036-8241-E4B04B65DB57}" srcOrd="0" destOrd="0" presId="urn:microsoft.com/office/officeart/2005/8/layout/default"/>
    <dgm:cxn modelId="{B5560FEB-FCE6-4139-A185-CB5A06B62CB5}" type="presParOf" srcId="{17E873A6-C1CB-4283-B9DB-7C50D7437FA1}" destId="{43C1572E-8A64-4724-8A58-1712A8A4E574}" srcOrd="1" destOrd="0" presId="urn:microsoft.com/office/officeart/2005/8/layout/default"/>
    <dgm:cxn modelId="{FB07B18F-76BA-4D4B-9F03-C2A2E2F90DA3}" type="presParOf" srcId="{17E873A6-C1CB-4283-B9DB-7C50D7437FA1}" destId="{A193D697-0827-4155-A6EE-5AAD02A76BBD}" srcOrd="2" destOrd="0" presId="urn:microsoft.com/office/officeart/2005/8/layout/default"/>
    <dgm:cxn modelId="{022FC796-A70C-4741-B06A-658906AB141B}" type="presParOf" srcId="{17E873A6-C1CB-4283-B9DB-7C50D7437FA1}" destId="{9CC53C51-595F-44B9-AD3A-8341FB5F3CC6}" srcOrd="3" destOrd="0" presId="urn:microsoft.com/office/officeart/2005/8/layout/default"/>
    <dgm:cxn modelId="{DF4D36D4-149C-48A2-801F-A38C8B325C25}" type="presParOf" srcId="{17E873A6-C1CB-4283-B9DB-7C50D7437FA1}" destId="{47040912-CCD8-44EC-B5B4-991422953AC0}" srcOrd="4" destOrd="0" presId="urn:microsoft.com/office/officeart/2005/8/layout/default"/>
    <dgm:cxn modelId="{B43F618B-A096-4F76-B4DA-29C540DC7CEB}" type="presParOf" srcId="{17E873A6-C1CB-4283-B9DB-7C50D7437FA1}" destId="{CF8F6E71-7644-42DE-A17B-7362A717F3C8}" srcOrd="5" destOrd="0" presId="urn:microsoft.com/office/officeart/2005/8/layout/default"/>
    <dgm:cxn modelId="{0CBFA8FC-FF50-4062-9D09-695D111226DD}" type="presParOf" srcId="{17E873A6-C1CB-4283-B9DB-7C50D7437FA1}" destId="{1DEB0DF5-D72B-4127-98B8-9CA537A02BCE}" srcOrd="6" destOrd="0" presId="urn:microsoft.com/office/officeart/2005/8/layout/default"/>
    <dgm:cxn modelId="{36478420-8158-4888-957A-882060CA0A10}" type="presParOf" srcId="{17E873A6-C1CB-4283-B9DB-7C50D7437FA1}" destId="{DF6F1C98-7D8D-421A-AC24-232703CCCB7E}" srcOrd="7" destOrd="0" presId="urn:microsoft.com/office/officeart/2005/8/layout/default"/>
    <dgm:cxn modelId="{3082D395-656C-4904-A2D4-137C8DFA75DE}" type="presParOf" srcId="{17E873A6-C1CB-4283-B9DB-7C50D7437FA1}" destId="{70171368-41AA-4A76-BC00-8C4DA8FAA3FC}" srcOrd="8" destOrd="0" presId="urn:microsoft.com/office/officeart/2005/8/layout/default"/>
    <dgm:cxn modelId="{91774207-2980-4D36-A627-4B18EA8C0C38}" type="presParOf" srcId="{17E873A6-C1CB-4283-B9DB-7C50D7437FA1}" destId="{CF4E4DE5-660D-4B38-9083-06B56AB4B51E}" srcOrd="9" destOrd="0" presId="urn:microsoft.com/office/officeart/2005/8/layout/default"/>
    <dgm:cxn modelId="{2E9FD93C-DA4D-4E4F-A1E1-86B532482558}" type="presParOf" srcId="{17E873A6-C1CB-4283-B9DB-7C50D7437FA1}" destId="{D5605448-C585-46F8-9B26-1EF445FE97A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8B7349-EDD4-4F3A-BC20-67DB67BB93D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89032B0-F25A-411C-8C68-D7F0FFFB7E0E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FC94260F-66CE-469E-8FE2-B3B5D60C5BE8}" type="parTrans" cxnId="{04D90ECE-0AB3-40B3-86A7-F9C6733BD694}">
      <dgm:prSet/>
      <dgm:spPr/>
      <dgm:t>
        <a:bodyPr/>
        <a:lstStyle/>
        <a:p>
          <a:endParaRPr lang="ru-RU"/>
        </a:p>
      </dgm:t>
    </dgm:pt>
    <dgm:pt modelId="{8B74038C-2001-4BA7-8E5C-715A032FC9EA}" type="sibTrans" cxnId="{04D90ECE-0AB3-40B3-86A7-F9C6733BD694}">
      <dgm:prSet/>
      <dgm:spPr/>
      <dgm:t>
        <a:bodyPr/>
        <a:lstStyle/>
        <a:p>
          <a:endParaRPr lang="ru-RU"/>
        </a:p>
      </dgm:t>
    </dgm:pt>
    <dgm:pt modelId="{3017ED7E-F067-443B-B5E9-8D62EC977BB6}">
      <dgm:prSet phldrT="[Текст]"/>
      <dgm:spPr/>
      <dgm:t>
        <a:bodyPr/>
        <a:lstStyle/>
        <a:p>
          <a:r>
            <a:rPr lang="ru-RU" dirty="0" smtClean="0"/>
            <a:t>Увеличение доли педагогов, имеющих высшую квалификационную категорию на 8-10</a:t>
          </a:r>
          <a:r>
            <a:rPr lang="ru-RU" dirty="0" smtClean="0"/>
            <a:t>% </a:t>
          </a:r>
          <a:r>
            <a:rPr lang="ru-RU" smtClean="0"/>
            <a:t>и повышение предметной компетенции</a:t>
          </a:r>
          <a:endParaRPr lang="ru-RU" dirty="0"/>
        </a:p>
      </dgm:t>
    </dgm:pt>
    <dgm:pt modelId="{25D875AB-60C4-4B54-BD83-2E1FAC82DD35}" type="parTrans" cxnId="{4F8D1B22-BB3F-4BF1-8CD3-33A337B813BB}">
      <dgm:prSet/>
      <dgm:spPr/>
      <dgm:t>
        <a:bodyPr/>
        <a:lstStyle/>
        <a:p>
          <a:endParaRPr lang="ru-RU"/>
        </a:p>
      </dgm:t>
    </dgm:pt>
    <dgm:pt modelId="{9EFCE16E-B2DB-472E-9812-2FA09B5C7C74}" type="sibTrans" cxnId="{4F8D1B22-BB3F-4BF1-8CD3-33A337B813BB}">
      <dgm:prSet/>
      <dgm:spPr/>
      <dgm:t>
        <a:bodyPr/>
        <a:lstStyle/>
        <a:p>
          <a:endParaRPr lang="ru-RU"/>
        </a:p>
      </dgm:t>
    </dgm:pt>
    <dgm:pt modelId="{E05A3B63-A46B-47F4-947C-76AA37CDDCCB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22E445F-AD37-489E-9F2D-E272CD2DEAE9}" type="parTrans" cxnId="{390881D5-060F-4C05-8C6C-66C91F3E3575}">
      <dgm:prSet/>
      <dgm:spPr/>
      <dgm:t>
        <a:bodyPr/>
        <a:lstStyle/>
        <a:p>
          <a:endParaRPr lang="ru-RU"/>
        </a:p>
      </dgm:t>
    </dgm:pt>
    <dgm:pt modelId="{BFA06AF9-3539-4573-938A-EEBF3DC0C609}" type="sibTrans" cxnId="{390881D5-060F-4C05-8C6C-66C91F3E3575}">
      <dgm:prSet/>
      <dgm:spPr/>
      <dgm:t>
        <a:bodyPr/>
        <a:lstStyle/>
        <a:p>
          <a:endParaRPr lang="ru-RU"/>
        </a:p>
      </dgm:t>
    </dgm:pt>
    <dgm:pt modelId="{7CD1CB94-EF55-4D14-8F39-846E6CB395FE}">
      <dgm:prSet phldrT="[Текст]"/>
      <dgm:spPr/>
      <dgm:t>
        <a:bodyPr/>
        <a:lstStyle/>
        <a:p>
          <a:r>
            <a:rPr lang="ru-RU" dirty="0" smtClean="0"/>
            <a:t>Повышение показателя результатов диагностического тестирования учителей</a:t>
          </a:r>
          <a:endParaRPr lang="ru-RU" dirty="0"/>
        </a:p>
      </dgm:t>
    </dgm:pt>
    <dgm:pt modelId="{E54BAEB7-A6B4-41A6-A00A-9C0D55C3ED9B}" type="parTrans" cxnId="{C906D580-8C1D-4208-AD7A-9297D863360E}">
      <dgm:prSet/>
      <dgm:spPr/>
      <dgm:t>
        <a:bodyPr/>
        <a:lstStyle/>
        <a:p>
          <a:endParaRPr lang="ru-RU"/>
        </a:p>
      </dgm:t>
    </dgm:pt>
    <dgm:pt modelId="{A9E604C4-A30B-4427-A9E4-7E1659357859}" type="sibTrans" cxnId="{C906D580-8C1D-4208-AD7A-9297D863360E}">
      <dgm:prSet/>
      <dgm:spPr/>
      <dgm:t>
        <a:bodyPr/>
        <a:lstStyle/>
        <a:p>
          <a:endParaRPr lang="ru-RU"/>
        </a:p>
      </dgm:t>
    </dgm:pt>
    <dgm:pt modelId="{C86EA148-426D-442C-99AB-FB1E9D95278C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3FDA3A3-7004-4189-846E-63FF1DD60702}" type="parTrans" cxnId="{ED8BBACB-8A15-40DD-92BE-F4C0D722BB2E}">
      <dgm:prSet/>
      <dgm:spPr/>
      <dgm:t>
        <a:bodyPr/>
        <a:lstStyle/>
        <a:p>
          <a:endParaRPr lang="ru-RU"/>
        </a:p>
      </dgm:t>
    </dgm:pt>
    <dgm:pt modelId="{D23FAAEE-392F-4852-883E-DE101A29F140}" type="sibTrans" cxnId="{ED8BBACB-8A15-40DD-92BE-F4C0D722BB2E}">
      <dgm:prSet/>
      <dgm:spPr/>
      <dgm:t>
        <a:bodyPr/>
        <a:lstStyle/>
        <a:p>
          <a:endParaRPr lang="ru-RU"/>
        </a:p>
      </dgm:t>
    </dgm:pt>
    <dgm:pt modelId="{4CE78E79-2B6B-4793-AAF4-5F7D75BA0A6C}">
      <dgm:prSet phldrT="[Текст]"/>
      <dgm:spPr/>
      <dgm:t>
        <a:bodyPr/>
        <a:lstStyle/>
        <a:p>
          <a:r>
            <a:rPr lang="ru-RU" dirty="0" smtClean="0"/>
            <a:t>Увеличение доли педагогов, результативно участвующих в конкурсах профессионального мастерства, грантах и т.п.</a:t>
          </a:r>
          <a:endParaRPr lang="ru-RU" dirty="0"/>
        </a:p>
      </dgm:t>
    </dgm:pt>
    <dgm:pt modelId="{76D8D586-1639-425D-B55F-B6C9004D8425}" type="parTrans" cxnId="{F8FE0C73-F34C-4DFD-92D3-752C90F174C9}">
      <dgm:prSet/>
      <dgm:spPr/>
      <dgm:t>
        <a:bodyPr/>
        <a:lstStyle/>
        <a:p>
          <a:endParaRPr lang="ru-RU"/>
        </a:p>
      </dgm:t>
    </dgm:pt>
    <dgm:pt modelId="{BC2B1058-467D-4E15-AAE0-F161027FCE25}" type="sibTrans" cxnId="{F8FE0C73-F34C-4DFD-92D3-752C90F174C9}">
      <dgm:prSet/>
      <dgm:spPr/>
      <dgm:t>
        <a:bodyPr/>
        <a:lstStyle/>
        <a:p>
          <a:endParaRPr lang="ru-RU"/>
        </a:p>
      </dgm:t>
    </dgm:pt>
    <dgm:pt modelId="{FDDF3DD3-93E7-4431-AB80-339963BDD7CD}">
      <dgm:prSet phldrT="[Текст]"/>
      <dgm:spPr/>
      <dgm:t>
        <a:bodyPr/>
        <a:lstStyle/>
        <a:p>
          <a:endParaRPr lang="ru-RU" dirty="0"/>
        </a:p>
      </dgm:t>
    </dgm:pt>
    <dgm:pt modelId="{B5B9EC7E-2A18-4B5D-9118-BF09F4DCC4BC}" type="parTrans" cxnId="{BBEE9BA6-8359-4642-8066-384D70E5C294}">
      <dgm:prSet/>
      <dgm:spPr/>
      <dgm:t>
        <a:bodyPr/>
        <a:lstStyle/>
        <a:p>
          <a:endParaRPr lang="ru-RU"/>
        </a:p>
      </dgm:t>
    </dgm:pt>
    <dgm:pt modelId="{ACE27DCE-55E2-4664-B077-25FEDA39FCC5}" type="sibTrans" cxnId="{BBEE9BA6-8359-4642-8066-384D70E5C294}">
      <dgm:prSet/>
      <dgm:spPr/>
      <dgm:t>
        <a:bodyPr/>
        <a:lstStyle/>
        <a:p>
          <a:endParaRPr lang="ru-RU"/>
        </a:p>
      </dgm:t>
    </dgm:pt>
    <dgm:pt modelId="{F1D2734D-BC90-4888-8593-E1B183ABC4EB}" type="pres">
      <dgm:prSet presAssocID="{9D8B7349-EDD4-4F3A-BC20-67DB67BB93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DBE4D4-3AF4-454A-A4C8-8EE0C5FC2964}" type="pres">
      <dgm:prSet presAssocID="{789032B0-F25A-411C-8C68-D7F0FFFB7E0E}" presName="composite" presStyleCnt="0"/>
      <dgm:spPr/>
    </dgm:pt>
    <dgm:pt modelId="{25B8A5C6-E73D-4D24-9852-6EAE85660EDE}" type="pres">
      <dgm:prSet presAssocID="{789032B0-F25A-411C-8C68-D7F0FFFB7E0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DC8E81-3AD6-4907-B9BE-1F60BBD0CA6E}" type="pres">
      <dgm:prSet presAssocID="{789032B0-F25A-411C-8C68-D7F0FFFB7E0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B797E-0D9E-4955-9AFE-2A12B5F2A9CA}" type="pres">
      <dgm:prSet presAssocID="{8B74038C-2001-4BA7-8E5C-715A032FC9EA}" presName="sp" presStyleCnt="0"/>
      <dgm:spPr/>
    </dgm:pt>
    <dgm:pt modelId="{147E6A0D-CCC5-4432-AE6F-BAED324ABE5F}" type="pres">
      <dgm:prSet presAssocID="{E05A3B63-A46B-47F4-947C-76AA37CDDCCB}" presName="composite" presStyleCnt="0"/>
      <dgm:spPr/>
    </dgm:pt>
    <dgm:pt modelId="{32735B6D-30E6-4320-828A-ADA1A1FA6709}" type="pres">
      <dgm:prSet presAssocID="{E05A3B63-A46B-47F4-947C-76AA37CDDCC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870C2-3C1F-459C-B302-052E575A2CD0}" type="pres">
      <dgm:prSet presAssocID="{E05A3B63-A46B-47F4-947C-76AA37CDDCC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3C0235-079D-47AA-A192-A101BA4CFE48}" type="pres">
      <dgm:prSet presAssocID="{BFA06AF9-3539-4573-938A-EEBF3DC0C609}" presName="sp" presStyleCnt="0"/>
      <dgm:spPr/>
    </dgm:pt>
    <dgm:pt modelId="{B9202E79-FF5C-40EC-8F8A-52B242757BBE}" type="pres">
      <dgm:prSet presAssocID="{C86EA148-426D-442C-99AB-FB1E9D95278C}" presName="composite" presStyleCnt="0"/>
      <dgm:spPr/>
    </dgm:pt>
    <dgm:pt modelId="{25E18AA7-2AA3-405F-A606-FB0FC0AED504}" type="pres">
      <dgm:prSet presAssocID="{C86EA148-426D-442C-99AB-FB1E9D95278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B717C-0167-4025-8E06-D80EFBE4AAD9}" type="pres">
      <dgm:prSet presAssocID="{C86EA148-426D-442C-99AB-FB1E9D95278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D90ECE-0AB3-40B3-86A7-F9C6733BD694}" srcId="{9D8B7349-EDD4-4F3A-BC20-67DB67BB93DC}" destId="{789032B0-F25A-411C-8C68-D7F0FFFB7E0E}" srcOrd="0" destOrd="0" parTransId="{FC94260F-66CE-469E-8FE2-B3B5D60C5BE8}" sibTransId="{8B74038C-2001-4BA7-8E5C-715A032FC9EA}"/>
    <dgm:cxn modelId="{F8FE0C73-F34C-4DFD-92D3-752C90F174C9}" srcId="{C86EA148-426D-442C-99AB-FB1E9D95278C}" destId="{4CE78E79-2B6B-4793-AAF4-5F7D75BA0A6C}" srcOrd="0" destOrd="0" parTransId="{76D8D586-1639-425D-B55F-B6C9004D8425}" sibTransId="{BC2B1058-467D-4E15-AAE0-F161027FCE25}"/>
    <dgm:cxn modelId="{7052B7F2-4E6F-4FAB-873C-4303379B1284}" type="presOf" srcId="{C86EA148-426D-442C-99AB-FB1E9D95278C}" destId="{25E18AA7-2AA3-405F-A606-FB0FC0AED504}" srcOrd="0" destOrd="0" presId="urn:microsoft.com/office/officeart/2005/8/layout/chevron2"/>
    <dgm:cxn modelId="{4CFDC72A-E018-4005-A254-258C405856F3}" type="presOf" srcId="{4CE78E79-2B6B-4793-AAF4-5F7D75BA0A6C}" destId="{CF6B717C-0167-4025-8E06-D80EFBE4AAD9}" srcOrd="0" destOrd="0" presId="urn:microsoft.com/office/officeart/2005/8/layout/chevron2"/>
    <dgm:cxn modelId="{390881D5-060F-4C05-8C6C-66C91F3E3575}" srcId="{9D8B7349-EDD4-4F3A-BC20-67DB67BB93DC}" destId="{E05A3B63-A46B-47F4-947C-76AA37CDDCCB}" srcOrd="1" destOrd="0" parTransId="{E22E445F-AD37-489E-9F2D-E272CD2DEAE9}" sibTransId="{BFA06AF9-3539-4573-938A-EEBF3DC0C609}"/>
    <dgm:cxn modelId="{BBEE9BA6-8359-4642-8066-384D70E5C294}" srcId="{E05A3B63-A46B-47F4-947C-76AA37CDDCCB}" destId="{FDDF3DD3-93E7-4431-AB80-339963BDD7CD}" srcOrd="1" destOrd="0" parTransId="{B5B9EC7E-2A18-4B5D-9118-BF09F4DCC4BC}" sibTransId="{ACE27DCE-55E2-4664-B077-25FEDA39FCC5}"/>
    <dgm:cxn modelId="{5EDC371B-4458-4D3F-8239-1A0F863FACF2}" type="presOf" srcId="{7CD1CB94-EF55-4D14-8F39-846E6CB395FE}" destId="{58E870C2-3C1F-459C-B302-052E575A2CD0}" srcOrd="0" destOrd="0" presId="urn:microsoft.com/office/officeart/2005/8/layout/chevron2"/>
    <dgm:cxn modelId="{BBC011A7-5584-4C5B-86FD-EA3749F599A8}" type="presOf" srcId="{E05A3B63-A46B-47F4-947C-76AA37CDDCCB}" destId="{32735B6D-30E6-4320-828A-ADA1A1FA6709}" srcOrd="0" destOrd="0" presId="urn:microsoft.com/office/officeart/2005/8/layout/chevron2"/>
    <dgm:cxn modelId="{D756DFE3-760C-4273-9B05-18BC5F43C85A}" type="presOf" srcId="{FDDF3DD3-93E7-4431-AB80-339963BDD7CD}" destId="{58E870C2-3C1F-459C-B302-052E575A2CD0}" srcOrd="0" destOrd="1" presId="urn:microsoft.com/office/officeart/2005/8/layout/chevron2"/>
    <dgm:cxn modelId="{0557D2A4-D233-45A3-AB40-7D6677CF843E}" type="presOf" srcId="{789032B0-F25A-411C-8C68-D7F0FFFB7E0E}" destId="{25B8A5C6-E73D-4D24-9852-6EAE85660EDE}" srcOrd="0" destOrd="0" presId="urn:microsoft.com/office/officeart/2005/8/layout/chevron2"/>
    <dgm:cxn modelId="{DD61519E-167A-441A-BB48-8E10B431F0EF}" type="presOf" srcId="{9D8B7349-EDD4-4F3A-BC20-67DB67BB93DC}" destId="{F1D2734D-BC90-4888-8593-E1B183ABC4EB}" srcOrd="0" destOrd="0" presId="urn:microsoft.com/office/officeart/2005/8/layout/chevron2"/>
    <dgm:cxn modelId="{C906D580-8C1D-4208-AD7A-9297D863360E}" srcId="{E05A3B63-A46B-47F4-947C-76AA37CDDCCB}" destId="{7CD1CB94-EF55-4D14-8F39-846E6CB395FE}" srcOrd="0" destOrd="0" parTransId="{E54BAEB7-A6B4-41A6-A00A-9C0D55C3ED9B}" sibTransId="{A9E604C4-A30B-4427-A9E4-7E1659357859}"/>
    <dgm:cxn modelId="{ED8BBACB-8A15-40DD-92BE-F4C0D722BB2E}" srcId="{9D8B7349-EDD4-4F3A-BC20-67DB67BB93DC}" destId="{C86EA148-426D-442C-99AB-FB1E9D95278C}" srcOrd="2" destOrd="0" parTransId="{D3FDA3A3-7004-4189-846E-63FF1DD60702}" sibTransId="{D23FAAEE-392F-4852-883E-DE101A29F140}"/>
    <dgm:cxn modelId="{4F8D1B22-BB3F-4BF1-8CD3-33A337B813BB}" srcId="{789032B0-F25A-411C-8C68-D7F0FFFB7E0E}" destId="{3017ED7E-F067-443B-B5E9-8D62EC977BB6}" srcOrd="0" destOrd="0" parTransId="{25D875AB-60C4-4B54-BD83-2E1FAC82DD35}" sibTransId="{9EFCE16E-B2DB-472E-9812-2FA09B5C7C74}"/>
    <dgm:cxn modelId="{A2AE77F0-1CCA-4887-87BE-D35996B43FFE}" type="presOf" srcId="{3017ED7E-F067-443B-B5E9-8D62EC977BB6}" destId="{36DC8E81-3AD6-4907-B9BE-1F60BBD0CA6E}" srcOrd="0" destOrd="0" presId="urn:microsoft.com/office/officeart/2005/8/layout/chevron2"/>
    <dgm:cxn modelId="{B3459E81-8F06-42E6-AF5F-389024784F6B}" type="presParOf" srcId="{F1D2734D-BC90-4888-8593-E1B183ABC4EB}" destId="{10DBE4D4-3AF4-454A-A4C8-8EE0C5FC2964}" srcOrd="0" destOrd="0" presId="urn:microsoft.com/office/officeart/2005/8/layout/chevron2"/>
    <dgm:cxn modelId="{8F850743-A502-4148-BD7B-B4A863FA64D3}" type="presParOf" srcId="{10DBE4D4-3AF4-454A-A4C8-8EE0C5FC2964}" destId="{25B8A5C6-E73D-4D24-9852-6EAE85660EDE}" srcOrd="0" destOrd="0" presId="urn:microsoft.com/office/officeart/2005/8/layout/chevron2"/>
    <dgm:cxn modelId="{B3A3D500-0170-4CB4-B870-D59B4E5CFDCD}" type="presParOf" srcId="{10DBE4D4-3AF4-454A-A4C8-8EE0C5FC2964}" destId="{36DC8E81-3AD6-4907-B9BE-1F60BBD0CA6E}" srcOrd="1" destOrd="0" presId="urn:microsoft.com/office/officeart/2005/8/layout/chevron2"/>
    <dgm:cxn modelId="{0A029E25-4909-4F53-9381-E4CEE25F5AF0}" type="presParOf" srcId="{F1D2734D-BC90-4888-8593-E1B183ABC4EB}" destId="{050B797E-0D9E-4955-9AFE-2A12B5F2A9CA}" srcOrd="1" destOrd="0" presId="urn:microsoft.com/office/officeart/2005/8/layout/chevron2"/>
    <dgm:cxn modelId="{CD41C4B3-A2DC-45E4-8116-E9662E9A3511}" type="presParOf" srcId="{F1D2734D-BC90-4888-8593-E1B183ABC4EB}" destId="{147E6A0D-CCC5-4432-AE6F-BAED324ABE5F}" srcOrd="2" destOrd="0" presId="urn:microsoft.com/office/officeart/2005/8/layout/chevron2"/>
    <dgm:cxn modelId="{5788391B-89DA-4063-888E-83B7FBB2AAD9}" type="presParOf" srcId="{147E6A0D-CCC5-4432-AE6F-BAED324ABE5F}" destId="{32735B6D-30E6-4320-828A-ADA1A1FA6709}" srcOrd="0" destOrd="0" presId="urn:microsoft.com/office/officeart/2005/8/layout/chevron2"/>
    <dgm:cxn modelId="{5F3B3B89-A475-4E85-8DF8-31C2AA58DD10}" type="presParOf" srcId="{147E6A0D-CCC5-4432-AE6F-BAED324ABE5F}" destId="{58E870C2-3C1F-459C-B302-052E575A2CD0}" srcOrd="1" destOrd="0" presId="urn:microsoft.com/office/officeart/2005/8/layout/chevron2"/>
    <dgm:cxn modelId="{30628ED4-9A36-4BD5-9FDE-9CE49F9C1565}" type="presParOf" srcId="{F1D2734D-BC90-4888-8593-E1B183ABC4EB}" destId="{6C3C0235-079D-47AA-A192-A101BA4CFE48}" srcOrd="3" destOrd="0" presId="urn:microsoft.com/office/officeart/2005/8/layout/chevron2"/>
    <dgm:cxn modelId="{347F0E77-4A9A-4237-9057-C9E85C117630}" type="presParOf" srcId="{F1D2734D-BC90-4888-8593-E1B183ABC4EB}" destId="{B9202E79-FF5C-40EC-8F8A-52B242757BBE}" srcOrd="4" destOrd="0" presId="urn:microsoft.com/office/officeart/2005/8/layout/chevron2"/>
    <dgm:cxn modelId="{E4C2A09B-57D8-48C2-868A-565E8699BA91}" type="presParOf" srcId="{B9202E79-FF5C-40EC-8F8A-52B242757BBE}" destId="{25E18AA7-2AA3-405F-A606-FB0FC0AED504}" srcOrd="0" destOrd="0" presId="urn:microsoft.com/office/officeart/2005/8/layout/chevron2"/>
    <dgm:cxn modelId="{1B0C096F-A07B-4834-9B0E-122EA603D0CC}" type="presParOf" srcId="{B9202E79-FF5C-40EC-8F8A-52B242757BBE}" destId="{CF6B717C-0167-4025-8E06-D80EFBE4AA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F408E-2FB8-4354-A4B1-F3CC8346A8B4}">
      <dsp:nvSpPr>
        <dsp:cNvPr id="0" name=""/>
        <dsp:cNvSpPr/>
      </dsp:nvSpPr>
      <dsp:spPr>
        <a:xfrm>
          <a:off x="0" y="2435821"/>
          <a:ext cx="9735379" cy="1598162"/>
        </a:xfrm>
        <a:prstGeom prst="rect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Задачи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0" y="2435821"/>
        <a:ext cx="9735379" cy="863007"/>
      </dsp:txXfrm>
    </dsp:sp>
    <dsp:sp modelId="{290D24C8-5AB1-496D-AE1F-3F770C926DC3}">
      <dsp:nvSpPr>
        <dsp:cNvPr id="0" name=""/>
        <dsp:cNvSpPr/>
      </dsp:nvSpPr>
      <dsp:spPr>
        <a:xfrm>
          <a:off x="0" y="3266866"/>
          <a:ext cx="4867689" cy="7351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Мотивировать педагога на получение высшей квалификационной категории</a:t>
          </a:r>
          <a:endParaRPr lang="ru-RU" sz="1800" kern="1200" dirty="0"/>
        </a:p>
      </dsp:txBody>
      <dsp:txXfrm>
        <a:off x="0" y="3266866"/>
        <a:ext cx="4867689" cy="735154"/>
      </dsp:txXfrm>
    </dsp:sp>
    <dsp:sp modelId="{26F0458A-8B64-452F-8D1F-044D374236A2}">
      <dsp:nvSpPr>
        <dsp:cNvPr id="0" name=""/>
        <dsp:cNvSpPr/>
      </dsp:nvSpPr>
      <dsp:spPr>
        <a:xfrm>
          <a:off x="4867689" y="3266866"/>
          <a:ext cx="4867689" cy="7351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Содействовать развитию профессионального самосознания учителя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867689" y="3266866"/>
        <a:ext cx="4867689" cy="735154"/>
      </dsp:txXfrm>
    </dsp:sp>
    <dsp:sp modelId="{4CD38FCC-170B-4003-87C1-F8E74853F843}">
      <dsp:nvSpPr>
        <dsp:cNvPr id="0" name=""/>
        <dsp:cNvSpPr/>
      </dsp:nvSpPr>
      <dsp:spPr>
        <a:xfrm rot="10800000">
          <a:off x="0" y="1819"/>
          <a:ext cx="9735379" cy="2457974"/>
        </a:xfrm>
        <a:prstGeom prst="upArrowCallou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solidFill>
                <a:schemeClr val="tx1"/>
              </a:solidFill>
            </a:rPr>
            <a:t>ЦЕЛЬ </a:t>
          </a:r>
          <a:r>
            <a:rPr lang="ru-RU" sz="3900" kern="1200" dirty="0" smtClean="0">
              <a:solidFill>
                <a:schemeClr val="tx1"/>
              </a:solidFill>
            </a:rPr>
            <a:t>– повышение профессионального уровня учителя</a:t>
          </a:r>
          <a:endParaRPr lang="ru-RU" sz="3900" kern="1200" dirty="0">
            <a:solidFill>
              <a:schemeClr val="tx1"/>
            </a:solidFill>
          </a:endParaRPr>
        </a:p>
      </dsp:txBody>
      <dsp:txXfrm rot="10800000">
        <a:off x="0" y="1819"/>
        <a:ext cx="9735379" cy="1597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F41A7-080E-4036-8241-E4B04B65DB57}">
      <dsp:nvSpPr>
        <dsp:cNvPr id="0" name=""/>
        <dsp:cNvSpPr/>
      </dsp:nvSpPr>
      <dsp:spPr>
        <a:xfrm>
          <a:off x="0" y="828248"/>
          <a:ext cx="2883089" cy="17298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Участие в инновационной деятельности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РИП – 5 чел.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0" y="828248"/>
        <a:ext cx="2883089" cy="1729853"/>
      </dsp:txXfrm>
    </dsp:sp>
    <dsp:sp modelId="{A193D697-0827-4155-A6EE-5AAD02A76BBD}">
      <dsp:nvSpPr>
        <dsp:cNvPr id="0" name=""/>
        <dsp:cNvSpPr/>
      </dsp:nvSpPr>
      <dsp:spPr>
        <a:xfrm>
          <a:off x="6296724" y="2861760"/>
          <a:ext cx="2883089" cy="1729853"/>
        </a:xfrm>
        <a:prstGeom prst="rect">
          <a:avLst/>
        </a:prstGeom>
        <a:solidFill>
          <a:schemeClr val="accent2">
            <a:hueOff val="-592857"/>
            <a:satOff val="2840"/>
            <a:lumOff val="262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Самообразовательная деятельность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 100% педагогов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296724" y="2861760"/>
        <a:ext cx="2883089" cy="1729853"/>
      </dsp:txXfrm>
    </dsp:sp>
    <dsp:sp modelId="{47040912-CCD8-44EC-B5B4-991422953AC0}">
      <dsp:nvSpPr>
        <dsp:cNvPr id="0" name=""/>
        <dsp:cNvSpPr/>
      </dsp:nvSpPr>
      <dsp:spPr>
        <a:xfrm>
          <a:off x="6342796" y="828248"/>
          <a:ext cx="2883089" cy="1729853"/>
        </a:xfrm>
        <a:prstGeom prst="rect">
          <a:avLst/>
        </a:prstGeom>
        <a:solidFill>
          <a:schemeClr val="accent2">
            <a:hueOff val="-1185714"/>
            <a:satOff val="5680"/>
            <a:lumOff val="525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Освоение и использование новых педагогических технологий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90% учителей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342796" y="828248"/>
        <a:ext cx="2883089" cy="1729853"/>
      </dsp:txXfrm>
    </dsp:sp>
    <dsp:sp modelId="{1DEB0DF5-D72B-4127-98B8-9CA537A02BCE}">
      <dsp:nvSpPr>
        <dsp:cNvPr id="0" name=""/>
        <dsp:cNvSpPr/>
      </dsp:nvSpPr>
      <dsp:spPr>
        <a:xfrm>
          <a:off x="0" y="2846410"/>
          <a:ext cx="2883089" cy="1729853"/>
        </a:xfrm>
        <a:prstGeom prst="rect">
          <a:avLst/>
        </a:prstGeom>
        <a:solidFill>
          <a:schemeClr val="accent2">
            <a:hueOff val="-1778571"/>
            <a:satOff val="8520"/>
            <a:lumOff val="78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Работа в методических объединениях и творческих группах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0" y="2846410"/>
        <a:ext cx="2883089" cy="1729853"/>
      </dsp:txXfrm>
    </dsp:sp>
    <dsp:sp modelId="{70171368-41AA-4A76-BC00-8C4DA8FAA3FC}">
      <dsp:nvSpPr>
        <dsp:cNvPr id="0" name=""/>
        <dsp:cNvSpPr/>
      </dsp:nvSpPr>
      <dsp:spPr>
        <a:xfrm>
          <a:off x="3171398" y="2846410"/>
          <a:ext cx="2883089" cy="1729853"/>
        </a:xfrm>
        <a:prstGeom prst="rect">
          <a:avLst/>
        </a:prstGeom>
        <a:solidFill>
          <a:schemeClr val="accent2">
            <a:hueOff val="-2371428"/>
            <a:satOff val="11360"/>
            <a:lumOff val="1051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Трансляция собственного педагогического опыта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До 30% педагогов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171398" y="2846410"/>
        <a:ext cx="2883089" cy="1729853"/>
      </dsp:txXfrm>
    </dsp:sp>
    <dsp:sp modelId="{D5605448-C585-46F8-9B26-1EF445FE97A7}">
      <dsp:nvSpPr>
        <dsp:cNvPr id="0" name=""/>
        <dsp:cNvSpPr/>
      </dsp:nvSpPr>
      <dsp:spPr>
        <a:xfrm>
          <a:off x="3162864" y="826530"/>
          <a:ext cx="2883089" cy="1729853"/>
        </a:xfrm>
        <a:prstGeom prst="rect">
          <a:avLst/>
        </a:prstGeom>
        <a:solidFill>
          <a:schemeClr val="accent2">
            <a:hueOff val="-2964285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err="1" smtClean="0">
              <a:solidFill>
                <a:schemeClr val="tx1"/>
              </a:solidFill>
            </a:rPr>
            <a:t>Внутришкольный</a:t>
          </a:r>
          <a:r>
            <a:rPr lang="ru-RU" sz="2500" b="1" kern="1200" dirty="0" smtClean="0">
              <a:solidFill>
                <a:schemeClr val="tx1"/>
              </a:solidFill>
            </a:rPr>
            <a:t> контроль</a:t>
          </a:r>
          <a:endParaRPr lang="ru-RU" sz="2500" b="1" kern="1200" dirty="0">
            <a:solidFill>
              <a:schemeClr val="tx1"/>
            </a:solidFill>
          </a:endParaRPr>
        </a:p>
      </dsp:txBody>
      <dsp:txXfrm>
        <a:off x="3162864" y="826530"/>
        <a:ext cx="2883089" cy="1729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8A5C6-E73D-4D24-9852-6EAE85660EDE}">
      <dsp:nvSpPr>
        <dsp:cNvPr id="0" name=""/>
        <dsp:cNvSpPr/>
      </dsp:nvSpPr>
      <dsp:spPr>
        <a:xfrm rot="5400000">
          <a:off x="-285006" y="287763"/>
          <a:ext cx="1900044" cy="133003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1</a:t>
          </a:r>
          <a:endParaRPr lang="ru-RU" sz="3900" kern="1200" dirty="0"/>
        </a:p>
      </dsp:txBody>
      <dsp:txXfrm rot="-5400000">
        <a:off x="1" y="667771"/>
        <a:ext cx="1330030" cy="570014"/>
      </dsp:txXfrm>
    </dsp:sp>
    <dsp:sp modelId="{36DC8E81-3AD6-4907-B9BE-1F60BBD0CA6E}">
      <dsp:nvSpPr>
        <dsp:cNvPr id="0" name=""/>
        <dsp:cNvSpPr/>
      </dsp:nvSpPr>
      <dsp:spPr>
        <a:xfrm rot="5400000">
          <a:off x="3589343" y="-2256555"/>
          <a:ext cx="1235028" cy="5753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Увеличение доли педагогов, имеющих высшую квалификационную категорию на 8-10</a:t>
          </a:r>
          <a:r>
            <a:rPr lang="ru-RU" sz="2000" kern="1200" dirty="0" smtClean="0"/>
            <a:t>% </a:t>
          </a:r>
          <a:r>
            <a:rPr lang="ru-RU" sz="2000" kern="1200" smtClean="0"/>
            <a:t>и повышение предметной компетенции</a:t>
          </a:r>
          <a:endParaRPr lang="ru-RU" sz="2000" kern="1200" dirty="0"/>
        </a:p>
      </dsp:txBody>
      <dsp:txXfrm rot="-5400000">
        <a:off x="1330031" y="63046"/>
        <a:ext cx="5693365" cy="1114450"/>
      </dsp:txXfrm>
    </dsp:sp>
    <dsp:sp modelId="{32735B6D-30E6-4320-828A-ADA1A1FA6709}">
      <dsp:nvSpPr>
        <dsp:cNvPr id="0" name=""/>
        <dsp:cNvSpPr/>
      </dsp:nvSpPr>
      <dsp:spPr>
        <a:xfrm rot="5400000">
          <a:off x="-285006" y="1996606"/>
          <a:ext cx="1900044" cy="133003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2</a:t>
          </a:r>
          <a:endParaRPr lang="ru-RU" sz="3900" kern="1200" dirty="0"/>
        </a:p>
      </dsp:txBody>
      <dsp:txXfrm rot="-5400000">
        <a:off x="1" y="2376614"/>
        <a:ext cx="1330030" cy="570014"/>
      </dsp:txXfrm>
    </dsp:sp>
    <dsp:sp modelId="{58E870C2-3C1F-459C-B302-052E575A2CD0}">
      <dsp:nvSpPr>
        <dsp:cNvPr id="0" name=""/>
        <dsp:cNvSpPr/>
      </dsp:nvSpPr>
      <dsp:spPr>
        <a:xfrm rot="5400000">
          <a:off x="3589343" y="-547713"/>
          <a:ext cx="1235028" cy="5753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Повышение показателя результатов диагностического тестирования учителей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 rot="-5400000">
        <a:off x="1330031" y="1771888"/>
        <a:ext cx="5693365" cy="1114450"/>
      </dsp:txXfrm>
    </dsp:sp>
    <dsp:sp modelId="{25E18AA7-2AA3-405F-A606-FB0FC0AED504}">
      <dsp:nvSpPr>
        <dsp:cNvPr id="0" name=""/>
        <dsp:cNvSpPr/>
      </dsp:nvSpPr>
      <dsp:spPr>
        <a:xfrm rot="5400000">
          <a:off x="-285006" y="3705448"/>
          <a:ext cx="1900044" cy="13300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3</a:t>
          </a:r>
          <a:endParaRPr lang="ru-RU" sz="3900" kern="1200" dirty="0"/>
        </a:p>
      </dsp:txBody>
      <dsp:txXfrm rot="-5400000">
        <a:off x="1" y="4085456"/>
        <a:ext cx="1330030" cy="570014"/>
      </dsp:txXfrm>
    </dsp:sp>
    <dsp:sp modelId="{CF6B717C-0167-4025-8E06-D80EFBE4AAD9}">
      <dsp:nvSpPr>
        <dsp:cNvPr id="0" name=""/>
        <dsp:cNvSpPr/>
      </dsp:nvSpPr>
      <dsp:spPr>
        <a:xfrm rot="5400000">
          <a:off x="3589343" y="1161128"/>
          <a:ext cx="1235028" cy="57536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Увеличение доли педагогов, результативно участвующих в конкурсах профессионального мастерства, грантах и т.п.</a:t>
          </a:r>
          <a:endParaRPr lang="ru-RU" sz="2000" kern="1200" dirty="0"/>
        </a:p>
      </dsp:txBody>
      <dsp:txXfrm rot="-5400000">
        <a:off x="1330031" y="3480730"/>
        <a:ext cx="5693365" cy="1114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5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24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715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64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336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1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10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3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73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02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4660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36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032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02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476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03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CDF80-185B-4461-8A57-10D6630200E9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DA2DB8-19EF-4AA7-B066-9970CC555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60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Анализ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управленческой практики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«Алексеевская СОШ №2»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за 2016-2017 учебный год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619501"/>
            <a:ext cx="7766936" cy="528231"/>
          </a:xfrm>
        </p:spPr>
        <p:txBody>
          <a:bodyPr/>
          <a:lstStyle/>
          <a:p>
            <a:r>
              <a:rPr lang="ru-RU" dirty="0" err="1" smtClean="0"/>
              <a:t>Л.Н.Липлянина</a:t>
            </a:r>
            <a:r>
              <a:rPr lang="ru-RU" dirty="0" smtClean="0"/>
              <a:t>, директор МБОУ «Алексеевская СОШ №2»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886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44384"/>
            <a:ext cx="8596668" cy="86689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Задачи на 2016-2017 учебный год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99409"/>
            <a:ext cx="8596668" cy="528451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Продолжить целенаправленную  работу по повышению результатов  ГИА  посредством увеличения количества </a:t>
            </a:r>
            <a:r>
              <a:rPr lang="ru-RU" dirty="0" err="1"/>
              <a:t>высокобальников</a:t>
            </a:r>
            <a:r>
              <a:rPr lang="ru-RU" dirty="0"/>
              <a:t> и среднего балла по учебным  предметам.</a:t>
            </a:r>
          </a:p>
          <a:p>
            <a:pPr lvl="0"/>
            <a:r>
              <a:rPr lang="ru-RU" dirty="0"/>
              <a:t>Повысить качество образования через выстраивание системы индивидуальной работы с обучающимися по устранению учебных дефицитов в освоении общеобразовательных предметов на каждой ступени обучения.</a:t>
            </a:r>
          </a:p>
          <a:p>
            <a:pPr lvl="0"/>
            <a:r>
              <a:rPr lang="ru-RU" dirty="0"/>
              <a:t>Продолжить реализацию ФГОС ООО в 6-х классах и пилотном 7-а классе.</a:t>
            </a:r>
          </a:p>
          <a:p>
            <a:pPr lvl="0"/>
            <a:r>
              <a:rPr lang="ru-RU" dirty="0"/>
              <a:t>Обеспечить внедрение ФГОС НОО для учащихся с ОВЗ.</a:t>
            </a:r>
          </a:p>
          <a:p>
            <a:pPr lvl="0"/>
            <a:r>
              <a:rPr lang="ru-RU" dirty="0"/>
              <a:t>Продолжить  работу по реализации  программы «Одаренные дети». </a:t>
            </a:r>
          </a:p>
          <a:p>
            <a:r>
              <a:rPr lang="ru-RU" dirty="0" smtClean="0"/>
              <a:t>Совершенствовать </a:t>
            </a:r>
            <a:r>
              <a:rPr lang="ru-RU" dirty="0"/>
              <a:t>мастерство учителя через участие в конкурсах профессионального мастерства.</a:t>
            </a:r>
          </a:p>
          <a:p>
            <a:r>
              <a:rPr lang="ru-RU" dirty="0" smtClean="0"/>
              <a:t>Совершенствовать </a:t>
            </a:r>
            <a:r>
              <a:rPr lang="ru-RU" dirty="0"/>
              <a:t>работу педагогического коллектива по нравственному и гражданскому воспитанию согласно Стратегии развития воспитания обучающихся.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99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62065" y="2988860"/>
            <a:ext cx="5049672" cy="7233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ЦЕЛЬ И ЗАДАЧИ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62065" y="1924334"/>
            <a:ext cx="5049672" cy="6823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Внутришкольный</a:t>
            </a:r>
            <a:r>
              <a:rPr lang="ru-RU" sz="2400" b="1" dirty="0" smtClean="0">
                <a:solidFill>
                  <a:schemeClr val="tx1"/>
                </a:solidFill>
              </a:rPr>
              <a:t> контроль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2065" y="4114800"/>
            <a:ext cx="5049672" cy="6823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Методическое сопровождение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893" y="136477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освоения обучающимися ООП. Мониторинг качества образования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49939" y="136477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за школьной документацией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95080" y="136477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за состоянием методической работы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44765" y="136477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за состоянием воспитательной работы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658064" y="136477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за работой по подготовке к итоговой аттестации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95079" y="5120185"/>
            <a:ext cx="2183643" cy="14739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Работа школьных методических объединений и творческих групп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44764" y="5092889"/>
            <a:ext cx="2183643" cy="14739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«Школа молодого учителя и наставника»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54483" y="5120185"/>
            <a:ext cx="2183643" cy="14739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Педагогический совет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658064" y="4835856"/>
            <a:ext cx="2183643" cy="14739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Психолого-педагогическое сопровождение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892" y="4835856"/>
            <a:ext cx="2183643" cy="14739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Методический совет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893" y="1762835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условий реализации основной образовательной программы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658063" y="1762835"/>
            <a:ext cx="2183643" cy="1473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Контроль за сохранением здоровья учащихся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5844585" y="2606722"/>
            <a:ext cx="484632" cy="382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0800000">
            <a:off x="5887802" y="3712189"/>
            <a:ext cx="484632" cy="402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09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2054"/>
            <a:ext cx="8596668" cy="6186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Результаты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392073"/>
            <a:ext cx="9299179" cy="5172500"/>
          </a:xfrm>
        </p:spPr>
        <p:txBody>
          <a:bodyPr>
            <a:normAutofit/>
          </a:bodyPr>
          <a:lstStyle/>
          <a:p>
            <a:r>
              <a:rPr lang="ru-RU" dirty="0" smtClean="0"/>
              <a:t>ЕГЭ по русскому языку – 1 чел. – 86 баллов;</a:t>
            </a:r>
            <a:endParaRPr lang="ru-RU" dirty="0"/>
          </a:p>
          <a:p>
            <a:r>
              <a:rPr lang="ru-RU" dirty="0" smtClean="0"/>
              <a:t>ЕГЭ по физике – 60 баллов, профильная математика – 52,8 баллов;</a:t>
            </a:r>
          </a:p>
          <a:p>
            <a:r>
              <a:rPr lang="ru-RU" dirty="0" smtClean="0"/>
              <a:t>абсолютный </a:t>
            </a:r>
            <a:r>
              <a:rPr lang="ru-RU" dirty="0"/>
              <a:t>победитель на заключительном этапе Республиканской олимпиады по татарской </a:t>
            </a:r>
            <a:r>
              <a:rPr lang="ru-RU" dirty="0" smtClean="0"/>
              <a:t>литературе;</a:t>
            </a:r>
          </a:p>
          <a:p>
            <a:r>
              <a:rPr lang="ru-RU" dirty="0" smtClean="0"/>
              <a:t>положительная </a:t>
            </a:r>
            <a:r>
              <a:rPr lang="ru-RU" dirty="0"/>
              <a:t>динамика по предметным олимпиадам на муниципальном уровне среди учащихся 4-11 классов - 16 победителей; </a:t>
            </a:r>
          </a:p>
          <a:p>
            <a:r>
              <a:rPr lang="ru-RU" dirty="0" smtClean="0"/>
              <a:t>три </a:t>
            </a:r>
            <a:r>
              <a:rPr lang="ru-RU" dirty="0"/>
              <a:t>учителя - победители муниципального этапа Всероссийского конкурса «Учитель года-2017» - учитель географии, учитель татарского языка, классный руководитель;</a:t>
            </a:r>
          </a:p>
          <a:p>
            <a:r>
              <a:rPr lang="ru-RU" dirty="0" smtClean="0"/>
              <a:t>три </a:t>
            </a:r>
            <a:r>
              <a:rPr lang="ru-RU" dirty="0"/>
              <a:t>учителя - победители </a:t>
            </a:r>
            <a:r>
              <a:rPr lang="ru-RU" dirty="0" err="1"/>
              <a:t>грантовой</a:t>
            </a:r>
            <a:r>
              <a:rPr lang="ru-RU" dirty="0"/>
              <a:t> поддержки «Учитель-мастер», «Лучший </a:t>
            </a:r>
            <a:r>
              <a:rPr lang="ru-RU" dirty="0" smtClean="0"/>
              <a:t>педагог-организатор</a:t>
            </a:r>
            <a:r>
              <a:rPr lang="ru-RU" dirty="0"/>
              <a:t>»;</a:t>
            </a:r>
          </a:p>
          <a:p>
            <a:r>
              <a:rPr lang="ru-RU" dirty="0" smtClean="0"/>
              <a:t>победители </a:t>
            </a:r>
            <a:r>
              <a:rPr lang="ru-RU" dirty="0"/>
              <a:t>муниципального конкурса «Безопасное колесо», дипломанты Российского движения школьников и другие.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04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9" y="141767"/>
            <a:ext cx="10117777" cy="9533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Наличие квалификационной категории</a:t>
            </a:r>
            <a:r>
              <a:rPr lang="ru-RU" sz="4400" dirty="0" smtClean="0">
                <a:solidFill>
                  <a:schemeClr val="tx1"/>
                </a:solidFill>
              </a:rPr>
              <a:t/>
            </a:r>
            <a:br>
              <a:rPr lang="ru-RU" sz="4400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(в динамике за 3 года)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0299489"/>
              </p:ext>
            </p:extLst>
          </p:nvPr>
        </p:nvGraphicFramePr>
        <p:xfrm>
          <a:off x="818569" y="1539512"/>
          <a:ext cx="8612372" cy="4890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339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0251"/>
            <a:ext cx="8596668" cy="105087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Мониторинг качества начального общего и основного общего образования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763743"/>
              </p:ext>
            </p:extLst>
          </p:nvPr>
        </p:nvGraphicFramePr>
        <p:xfrm>
          <a:off x="677863" y="1473958"/>
          <a:ext cx="8596312" cy="4568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972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059241"/>
              </p:ext>
            </p:extLst>
          </p:nvPr>
        </p:nvGraphicFramePr>
        <p:xfrm>
          <a:off x="0" y="0"/>
          <a:ext cx="12191995" cy="68580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84136"/>
                <a:gridCol w="585260"/>
                <a:gridCol w="586048"/>
                <a:gridCol w="632522"/>
                <a:gridCol w="619131"/>
                <a:gridCol w="619131"/>
                <a:gridCol w="558478"/>
                <a:gridCol w="561629"/>
                <a:gridCol w="561629"/>
                <a:gridCol w="632522"/>
                <a:gridCol w="555327"/>
                <a:gridCol w="558478"/>
                <a:gridCol w="558478"/>
                <a:gridCol w="561629"/>
                <a:gridCol w="561629"/>
                <a:gridCol w="585260"/>
                <a:gridCol w="553752"/>
                <a:gridCol w="558478"/>
                <a:gridCol w="558478"/>
              </a:tblGrid>
              <a:tr h="606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                   Ф.И.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Предметы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М. Э. (отличница)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Л.А.(ударница)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М.Р. (обучается на «3» и «4»)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2кл.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4кл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5кл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7кл.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4кл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5кл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6кл.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7кл.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2кл.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3кл.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4кл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5кл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6кл.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7кл.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6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Лит.чтение (Литература)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Татарский язык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6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Литературное чтение (тат)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Английский язык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90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Алгебра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Геометрия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78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Окр.мир (биология)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География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Информатика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История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Обществознание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Физика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3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20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Скорость чтения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67 сл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99 сл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146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154 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165 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169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56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80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104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110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115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120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40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67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85 сл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87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90 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93 </a:t>
                      </a:r>
                      <a:r>
                        <a:rPr lang="ru-RU" sz="1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сл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9970" marR="5997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96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03" y="136478"/>
            <a:ext cx="11780322" cy="118432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ВПР в сравнении с годовой отметкой 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в 4 классах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507933"/>
              </p:ext>
            </p:extLst>
          </p:nvPr>
        </p:nvGraphicFramePr>
        <p:xfrm>
          <a:off x="641268" y="1229539"/>
          <a:ext cx="10937176" cy="5450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5044"/>
                <a:gridCol w="1565897"/>
                <a:gridCol w="1565897"/>
                <a:gridCol w="854764"/>
                <a:gridCol w="853762"/>
                <a:gridCol w="854764"/>
                <a:gridCol w="854764"/>
                <a:gridCol w="853762"/>
                <a:gridCol w="1194261"/>
                <a:gridCol w="1194261"/>
              </a:tblGrid>
              <a:tr h="7678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Класс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К-во уч-ся на ВПР/ всего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Отметка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ВПР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                годовая отметка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Качество (в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%)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ВПР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/ годов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Успев-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ть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(в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%)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ВПР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/ годов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Средняя оценка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ВПР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 годовая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86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«5»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«4»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«3»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«2»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780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54/54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/12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/28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/14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81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/74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 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4,11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/3,96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4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53/54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/16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/29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91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 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4,36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/4,13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64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52/54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Окруж.мир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/30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23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79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/87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 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4,13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/4,43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961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РСОКО в сравнении с </a:t>
            </a:r>
            <a:r>
              <a:rPr lang="ru-RU" sz="3200" b="1" dirty="0">
                <a:solidFill>
                  <a:schemeClr val="tx1"/>
                </a:solidFill>
              </a:rPr>
              <a:t>годовой </a:t>
            </a:r>
            <a:r>
              <a:rPr lang="ru-RU" sz="3200" b="1" dirty="0" smtClean="0">
                <a:solidFill>
                  <a:schemeClr val="tx1"/>
                </a:solidFill>
              </a:rPr>
              <a:t>отметкой 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в </a:t>
            </a:r>
            <a:r>
              <a:rPr lang="ru-RU" sz="3200" b="1" dirty="0">
                <a:solidFill>
                  <a:schemeClr val="tx1"/>
                </a:solidFill>
              </a:rPr>
              <a:t>4 классах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589292"/>
              </p:ext>
            </p:extLst>
          </p:nvPr>
        </p:nvGraphicFramePr>
        <p:xfrm>
          <a:off x="177420" y="1366549"/>
          <a:ext cx="11792907" cy="53201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6715"/>
                <a:gridCol w="1311784"/>
                <a:gridCol w="1311784"/>
                <a:gridCol w="932606"/>
                <a:gridCol w="932606"/>
                <a:gridCol w="931511"/>
                <a:gridCol w="1047672"/>
                <a:gridCol w="1312879"/>
                <a:gridCol w="1367675"/>
                <a:gridCol w="1367675"/>
              </a:tblGrid>
              <a:tr h="9529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Класс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К-во уч-ся на РСОКО/ всего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Отметка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РСОКО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/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годовая отметка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Качество (в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%)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РСОКО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годов.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Успев-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</a:rPr>
                        <a:t>ть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(в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%)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РСОКО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годов.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Средняя оценка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РСОКО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/ годовая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76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«5»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«4»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«3»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«2»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52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55/54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Татар. 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ru-RU" sz="2000" dirty="0">
                          <a:effectLst/>
                        </a:rPr>
                        <a:t>/19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r>
                        <a:rPr lang="ru-RU" sz="2000" dirty="0">
                          <a:effectLst/>
                        </a:rPr>
                        <a:t>/23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r>
                        <a:rPr lang="ru-RU" sz="2000" dirty="0">
                          <a:effectLst/>
                        </a:rPr>
                        <a:t>/12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r>
                        <a:rPr lang="ru-RU" sz="2000" dirty="0">
                          <a:effectLst/>
                        </a:rPr>
                        <a:t>/0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r>
                        <a:rPr lang="ru-RU" sz="2000" dirty="0">
                          <a:effectLst/>
                        </a:rPr>
                        <a:t>/78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74,5</a:t>
                      </a:r>
                      <a:r>
                        <a:rPr lang="ru-RU" sz="2000" dirty="0">
                          <a:effectLst/>
                        </a:rPr>
                        <a:t>/100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3,05</a:t>
                      </a:r>
                      <a:r>
                        <a:rPr lang="ru-RU" sz="2000" dirty="0">
                          <a:effectLst/>
                        </a:rPr>
                        <a:t>/4,13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52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54/54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Англ. 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lang="ru-RU" sz="2000" dirty="0">
                          <a:effectLst/>
                        </a:rPr>
                        <a:t>/16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r>
                        <a:rPr lang="ru-RU" sz="2000" dirty="0">
                          <a:effectLst/>
                        </a:rPr>
                        <a:t>/26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r>
                        <a:rPr lang="ru-RU" sz="2000" dirty="0">
                          <a:effectLst/>
                        </a:rPr>
                        <a:t>/12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r>
                        <a:rPr lang="ru-RU" sz="2000" dirty="0">
                          <a:effectLst/>
                        </a:rPr>
                        <a:t>/0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35</a:t>
                      </a:r>
                      <a:r>
                        <a:rPr lang="ru-RU" sz="2000" dirty="0">
                          <a:effectLst/>
                        </a:rPr>
                        <a:t>/78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85</a:t>
                      </a:r>
                      <a:r>
                        <a:rPr lang="ru-RU" sz="2000" dirty="0">
                          <a:effectLst/>
                        </a:rPr>
                        <a:t>/ 100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3,30</a:t>
                      </a:r>
                      <a:r>
                        <a:rPr lang="ru-RU" sz="2000" dirty="0">
                          <a:effectLst/>
                        </a:rPr>
                        <a:t>/4,07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60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4786" y="158661"/>
            <a:ext cx="11528892" cy="68058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ОГЭ в сравнении с годовой отметкой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67802" y="1640909"/>
            <a:ext cx="977030" cy="5010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80328" y="2356980"/>
            <a:ext cx="977030" cy="50104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80328" y="3096016"/>
            <a:ext cx="977030" cy="5010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739205" y="1453338"/>
            <a:ext cx="2430049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Результаты выше РТ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Результаты выше района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Результаты ниже района и РТ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13" y="1001534"/>
            <a:ext cx="7916449" cy="573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2736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31055" y="375779"/>
            <a:ext cx="922047" cy="507831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ym typeface="Symbol"/>
              </a:rPr>
              <a:t>Район</a:t>
            </a: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1</a:t>
            </a:r>
            <a:r>
              <a:rPr lang="ru-RU" dirty="0" smtClean="0"/>
              <a:t>,91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5,26</a:t>
            </a:r>
            <a:endParaRPr lang="ru-RU" dirty="0" smtClean="0"/>
          </a:p>
          <a:p>
            <a:endParaRPr lang="ru-RU" dirty="0"/>
          </a:p>
          <a:p>
            <a:r>
              <a:rPr lang="el-GR" dirty="0">
                <a:sym typeface="Symbol"/>
              </a:rPr>
              <a:t>Δ</a:t>
            </a:r>
            <a:r>
              <a:rPr lang="ru-RU" dirty="0" smtClean="0">
                <a:sym typeface="Symbol"/>
              </a:rPr>
              <a:t>7</a:t>
            </a:r>
            <a:r>
              <a:rPr lang="ru-RU" dirty="0" smtClean="0"/>
              <a:t>,6</a:t>
            </a:r>
          </a:p>
          <a:p>
            <a:endParaRPr lang="ru-RU" dirty="0"/>
          </a:p>
          <a:p>
            <a:r>
              <a:rPr lang="ru-RU" dirty="0" smtClean="0">
                <a:sym typeface="Symbol"/>
              </a:rPr>
              <a:t>20,18</a:t>
            </a:r>
            <a:endParaRPr lang="ru-RU" dirty="0" smtClean="0"/>
          </a:p>
          <a:p>
            <a:endParaRPr lang="ru-RU" dirty="0" smtClean="0">
              <a:sym typeface="Symbol"/>
            </a:endParaRP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8</a:t>
            </a:r>
            <a:r>
              <a:rPr lang="ru-RU" dirty="0" smtClean="0"/>
              <a:t>,67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13</a:t>
            </a:r>
            <a:r>
              <a:rPr lang="ru-RU" dirty="0" smtClean="0"/>
              <a:t>,76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0</a:t>
            </a:r>
            <a:r>
              <a:rPr lang="ru-RU" dirty="0" smtClean="0"/>
              <a:t>,15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Δ</a:t>
            </a:r>
            <a:r>
              <a:rPr lang="ru-RU" dirty="0" smtClean="0">
                <a:sym typeface="Symbol"/>
              </a:rPr>
              <a:t>3</a:t>
            </a:r>
            <a:r>
              <a:rPr lang="ru-RU" dirty="0" smtClean="0"/>
              <a:t>,54</a:t>
            </a:r>
            <a:endParaRPr lang="ru-RU" dirty="0"/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3,7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7312" y="-41755"/>
            <a:ext cx="8596668" cy="6805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Результаты ЕГЭ – 2017 в сравнении с районом и РТ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818676"/>
              </p:ext>
            </p:extLst>
          </p:nvPr>
        </p:nvGraphicFramePr>
        <p:xfrm>
          <a:off x="577656" y="450938"/>
          <a:ext cx="8596312" cy="5804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75777" y="363252"/>
            <a:ext cx="922047" cy="507831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ym typeface="Symbol"/>
              </a:rPr>
              <a:t>РТ</a:t>
            </a: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5</a:t>
            </a:r>
            <a:r>
              <a:rPr lang="ru-RU" dirty="0" smtClean="0"/>
              <a:t>,64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6</a:t>
            </a:r>
            <a:r>
              <a:rPr lang="ru-RU" dirty="0" smtClean="0"/>
              <a:t>,86</a:t>
            </a:r>
          </a:p>
          <a:p>
            <a:endParaRPr lang="ru-RU" dirty="0"/>
          </a:p>
          <a:p>
            <a:r>
              <a:rPr lang="el-GR" dirty="0">
                <a:sym typeface="Symbol"/>
              </a:rPr>
              <a:t>Δ</a:t>
            </a:r>
            <a:r>
              <a:rPr lang="ru-RU" dirty="0" smtClean="0">
                <a:sym typeface="Symbol"/>
              </a:rPr>
              <a:t>3</a:t>
            </a:r>
            <a:r>
              <a:rPr lang="ru-RU" dirty="0" smtClean="0"/>
              <a:t>,3</a:t>
            </a:r>
          </a:p>
          <a:p>
            <a:endParaRPr lang="ru-RU" dirty="0"/>
          </a:p>
          <a:p>
            <a:r>
              <a:rPr lang="ru-RU" dirty="0" smtClean="0">
                <a:sym typeface="Symbol"/>
              </a:rPr>
              <a:t>27,19</a:t>
            </a:r>
            <a:endParaRPr lang="ru-RU" dirty="0" smtClean="0"/>
          </a:p>
          <a:p>
            <a:endParaRPr lang="ru-RU" dirty="0" smtClean="0">
              <a:sym typeface="Symbol"/>
            </a:endParaRPr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14</a:t>
            </a:r>
            <a:r>
              <a:rPr lang="ru-RU" dirty="0" smtClean="0"/>
              <a:t>,35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23</a:t>
            </a:r>
            <a:r>
              <a:rPr lang="ru-RU" dirty="0" smtClean="0"/>
              <a:t>,18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0</a:t>
            </a:r>
            <a:r>
              <a:rPr lang="ru-RU" dirty="0" smtClean="0"/>
              <a:t>,21</a:t>
            </a:r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3</a:t>
            </a:r>
            <a:r>
              <a:rPr lang="ru-RU" dirty="0" smtClean="0"/>
              <a:t>,97</a:t>
            </a:r>
            <a:endParaRPr lang="ru-RU" dirty="0"/>
          </a:p>
          <a:p>
            <a:endParaRPr lang="ru-RU" dirty="0"/>
          </a:p>
          <a:p>
            <a:r>
              <a:rPr lang="el-GR" dirty="0" smtClean="0">
                <a:sym typeface="Symbol"/>
              </a:rPr>
              <a:t></a:t>
            </a:r>
            <a:r>
              <a:rPr lang="ru-RU" dirty="0" smtClean="0">
                <a:sym typeface="Symbol"/>
              </a:rPr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45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126" y="271397"/>
            <a:ext cx="8596668" cy="68058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Результаты ЕГЭ – 2017 в динамике за 3 года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697923"/>
              </p:ext>
            </p:extLst>
          </p:nvPr>
        </p:nvGraphicFramePr>
        <p:xfrm>
          <a:off x="538617" y="1002079"/>
          <a:ext cx="7728560" cy="5436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8086"/>
                <a:gridCol w="654140"/>
                <a:gridCol w="654140"/>
                <a:gridCol w="812333"/>
                <a:gridCol w="1009003"/>
                <a:gridCol w="1010429"/>
                <a:gridCol w="1010429"/>
              </a:tblGrid>
              <a:tr h="558841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3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Кол-во участников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Кол-во баллов по школе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9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65.57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Математика 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40.7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54.5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51.71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Математика 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4.47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4.29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Биология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44.2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38.5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Литература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62.5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Химия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Физика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44.5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61.25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4449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История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66.67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52.5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6484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Обществознание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53.4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60.17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55.09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67802" y="1640909"/>
            <a:ext cx="977030" cy="5010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580328" y="2356980"/>
            <a:ext cx="977030" cy="50104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580328" y="3096016"/>
            <a:ext cx="977030" cy="5010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857982" y="1453338"/>
            <a:ext cx="2430049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Результаты выше РТ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Результаты выше района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Результаты ниже района и 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23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743" y="36394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Результаты предметных олимпиадах (муниципальный этап) в динамике за 3 года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853986"/>
              </p:ext>
            </p:extLst>
          </p:nvPr>
        </p:nvGraphicFramePr>
        <p:xfrm>
          <a:off x="491319" y="1583140"/>
          <a:ext cx="8782856" cy="489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2806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561" y="13192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Программа «Одарённые дети»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8" y="805219"/>
            <a:ext cx="8543499" cy="605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77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955790"/>
              </p:ext>
            </p:extLst>
          </p:nvPr>
        </p:nvGraphicFramePr>
        <p:xfrm>
          <a:off x="522514" y="154377"/>
          <a:ext cx="11198432" cy="660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647"/>
                <a:gridCol w="6302785"/>
              </a:tblGrid>
              <a:tr h="57095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Проблема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Причина</a:t>
                      </a:r>
                      <a:endParaRPr lang="ru-RU" sz="2400" b="1" dirty="0"/>
                    </a:p>
                  </a:txBody>
                  <a:tcPr/>
                </a:tc>
              </a:tr>
              <a:tr h="829246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Знания предметной области по итогам диагностического тестирования - составляет 69 баллов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Низкая мотивация</a:t>
                      </a:r>
                      <a:r>
                        <a:rPr lang="ru-RU" sz="2000" b="1" baseline="0" dirty="0" smtClean="0"/>
                        <a:t> к профессиональному росту</a:t>
                      </a:r>
                      <a:endParaRPr lang="ru-RU" sz="2000" b="1" dirty="0"/>
                    </a:p>
                  </a:txBody>
                  <a:tcPr/>
                </a:tc>
              </a:tr>
              <a:tr h="1209883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Снижение качества обучения в основной школе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Отсутствие</a:t>
                      </a:r>
                      <a:r>
                        <a:rPr lang="ru-RU" sz="2000" b="1" baseline="0" dirty="0" smtClean="0"/>
                        <a:t> преемственности между начальным и основным уровнями образования (читательская грамотность, </a:t>
                      </a:r>
                      <a:r>
                        <a:rPr lang="ru-RU" sz="2000" b="1" baseline="0" dirty="0" err="1" smtClean="0"/>
                        <a:t>скоросчёт</a:t>
                      </a:r>
                      <a:r>
                        <a:rPr lang="ru-RU" sz="2000" b="1" baseline="0" dirty="0" smtClean="0"/>
                        <a:t>)</a:t>
                      </a:r>
                      <a:endParaRPr lang="ru-RU" sz="2000" b="1" dirty="0"/>
                    </a:p>
                  </a:txBody>
                  <a:tcPr/>
                </a:tc>
              </a:tr>
              <a:tr h="1151428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Необъективное выставление отметок или необъективное проведение оценочных процедур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Невыполнение</a:t>
                      </a:r>
                      <a:r>
                        <a:rPr lang="ru-RU" sz="2000" b="1" baseline="0" dirty="0" smtClean="0"/>
                        <a:t> единых требований в рамках </a:t>
                      </a:r>
                      <a:r>
                        <a:rPr lang="ru-RU" sz="2000" b="1" dirty="0" smtClean="0"/>
                        <a:t>системы оценивания и проведения оценочных</a:t>
                      </a:r>
                      <a:r>
                        <a:rPr lang="ru-RU" sz="2000" b="1" baseline="0" dirty="0" smtClean="0"/>
                        <a:t> процедур</a:t>
                      </a:r>
                      <a:endParaRPr lang="ru-RU" sz="2000" b="1" dirty="0"/>
                    </a:p>
                  </a:txBody>
                  <a:tcPr/>
                </a:tc>
              </a:tr>
              <a:tr h="115142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Низкие</a:t>
                      </a:r>
                      <a:r>
                        <a:rPr lang="ru-RU" sz="2000" b="1" baseline="0" dirty="0" smtClean="0"/>
                        <a:t> результаты на ГИА, отсутствие </a:t>
                      </a:r>
                      <a:r>
                        <a:rPr lang="ru-RU" sz="2000" b="1" baseline="0" dirty="0" err="1" smtClean="0"/>
                        <a:t>высокобалльников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Недостаточный уровень работы по индивидуализации и дифференциации обучения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учащихся; смена предметов</a:t>
                      </a:r>
                      <a:r>
                        <a:rPr lang="ru-RU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выбору для</a:t>
                      </a:r>
                      <a:r>
                        <a:rPr lang="ru-RU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сдачи ЕГЭ в 11 классе</a:t>
                      </a:r>
                      <a:endParaRPr lang="ru-RU" sz="2000" b="1" dirty="0"/>
                    </a:p>
                  </a:txBody>
                  <a:tcPr/>
                </a:tc>
              </a:tr>
              <a:tr h="136077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победителей и призеров по биологии, химии, физике, истории  и результатов на республиканском уровне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Низкий</a:t>
                      </a:r>
                      <a:r>
                        <a:rPr lang="ru-RU" sz="2000" b="1" baseline="0" dirty="0" smtClean="0"/>
                        <a:t> уровень</a:t>
                      </a:r>
                      <a:r>
                        <a:rPr lang="ru-RU" sz="2000" b="1" dirty="0" smtClean="0"/>
                        <a:t> профессиональной компетентности педагогов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40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653284" cy="300625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ТОП 5 – Лучшие учителя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671168"/>
              </p:ext>
            </p:extLst>
          </p:nvPr>
        </p:nvGraphicFramePr>
        <p:xfrm>
          <a:off x="1" y="363254"/>
          <a:ext cx="12216808" cy="640949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67292"/>
                <a:gridCol w="6751674"/>
                <a:gridCol w="1392866"/>
                <a:gridCol w="2604976"/>
              </a:tblGrid>
              <a:tr h="294404">
                <a:tc>
                  <a:txBody>
                    <a:bodyPr/>
                    <a:lstStyle/>
                    <a:p>
                      <a:pPr indent="6223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spc="-100" dirty="0">
                          <a:solidFill>
                            <a:schemeClr val="tx1"/>
                          </a:solidFill>
                          <a:effectLst/>
                        </a:rPr>
                        <a:t>Ф.И.О.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конкурса, олимпиады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Уровень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spc="-1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745571">
                <a:tc rowSpan="3">
                  <a:txBody>
                    <a:bodyPr/>
                    <a:lstStyle/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pc="-100" dirty="0">
                          <a:solidFill>
                            <a:schemeClr val="tx1"/>
                          </a:solidFill>
                          <a:effectLst/>
                        </a:rPr>
                        <a:t>Ягудина Л.Р., </a:t>
                      </a: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учитель географии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Всероссийский конкурс «Учитель года – 2017»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Районный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Зональный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Региональный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1 место</a:t>
                      </a:r>
                      <a:endParaRPr lang="ru-RU" sz="1200" dirty="0">
                        <a:effectLst/>
                      </a:endParaRP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Призер</a:t>
                      </a:r>
                      <a:endParaRPr lang="ru-RU" sz="1200" dirty="0">
                        <a:effectLst/>
                      </a:endParaRP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468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Всероссийский конкурс «Учитель здоровья»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Районный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Республиканский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1 место</a:t>
                      </a:r>
                      <a:endParaRPr lang="ru-RU" sz="1200" dirty="0">
                        <a:effectLst/>
                      </a:endParaRP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Лауреат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507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Грант «Учитель-мастер» среди учителей первой квалификационной категории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Республиканский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Победитель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492746">
                <a:tc rowSpan="3">
                  <a:txBody>
                    <a:bodyPr/>
                    <a:lstStyle/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pc="-100" dirty="0" err="1">
                          <a:solidFill>
                            <a:schemeClr val="tx1"/>
                          </a:solidFill>
                          <a:effectLst/>
                        </a:rPr>
                        <a:t>Замалиева</a:t>
                      </a:r>
                      <a:r>
                        <a:rPr lang="ru-RU" sz="1400" spc="-100" dirty="0">
                          <a:solidFill>
                            <a:schemeClr val="tx1"/>
                          </a:solidFill>
                          <a:effectLst/>
                        </a:rPr>
                        <a:t> И.Х. , </a:t>
                      </a: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учитель татарского языка и литературы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Профессиональный конкурс «Учитель года России -2017» </a:t>
                      </a:r>
                      <a:r>
                        <a:rPr lang="ru-RU" sz="1400" dirty="0" smtClean="0">
                          <a:effectLst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номинация  «Учитель года татарского языка и литературы»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Районный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Зональный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Победитель </a:t>
                      </a:r>
                      <a:endParaRPr lang="ru-RU" sz="1200" dirty="0">
                        <a:effectLst/>
                      </a:endParaRPr>
                    </a:p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 smtClean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304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Конкурс на соискание премии </a:t>
                      </a:r>
                      <a:r>
                        <a:rPr lang="ru-RU" sz="1400" dirty="0" err="1" smtClean="0">
                          <a:effectLst/>
                        </a:rPr>
                        <a:t>им.Каюма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Насыйри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Республиканский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Диплом </a:t>
                      </a:r>
                      <a:r>
                        <a:rPr lang="ru-RU" sz="1200" dirty="0" smtClean="0">
                          <a:effectLst/>
                        </a:rPr>
                        <a:t>МО и Н </a:t>
                      </a:r>
                      <a:r>
                        <a:rPr lang="ru-RU" sz="1200" dirty="0">
                          <a:effectLst/>
                        </a:rPr>
                        <a:t>РТ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585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Подготовила победителя Республиканской олимпиады по татарской литературе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Республиканский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Победитель (</a:t>
                      </a:r>
                      <a:r>
                        <a:rPr lang="ru-RU" sz="1200" dirty="0" err="1">
                          <a:effectLst/>
                        </a:rPr>
                        <a:t>Гатина</a:t>
                      </a:r>
                      <a:r>
                        <a:rPr lang="ru-RU" sz="1200" dirty="0">
                          <a:effectLst/>
                        </a:rPr>
                        <a:t> Г., 10 класс)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611722">
                <a:tc rowSpan="2">
                  <a:txBody>
                    <a:bodyPr/>
                    <a:lstStyle/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pc="-100" dirty="0">
                          <a:solidFill>
                            <a:schemeClr val="tx1"/>
                          </a:solidFill>
                          <a:effectLst/>
                        </a:rPr>
                        <a:t>Закирова Р.Г., </a:t>
                      </a: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учитель химии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Республиканский конкурс профессионального мастерства в сфере воспитания и дополнительного образования детей «Лучший руководитель в сфере воспитания»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Районный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Победитель номинации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507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Грант «Учитель-мастер» среди учителей первой квалификационной категории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Республиканский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Победитель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405942">
                <a:tc>
                  <a:txBody>
                    <a:bodyPr/>
                    <a:lstStyle/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pc="-100" dirty="0" err="1">
                          <a:solidFill>
                            <a:schemeClr val="tx1"/>
                          </a:solidFill>
                          <a:effectLst/>
                        </a:rPr>
                        <a:t>Казеннова</a:t>
                      </a:r>
                      <a:r>
                        <a:rPr lang="ru-RU" sz="1400" spc="-100" dirty="0">
                          <a:solidFill>
                            <a:schemeClr val="tx1"/>
                          </a:solidFill>
                          <a:effectLst/>
                        </a:rPr>
                        <a:t> Н.Г., </a:t>
                      </a: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учитель истории и обществознания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Конкурса «Воспитать человека» в рамках конкурса «Учитель года – 2017»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Районный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1 место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  <a:tr h="423363">
                <a:tc>
                  <a:txBody>
                    <a:bodyPr/>
                    <a:lstStyle/>
                    <a:p>
                      <a:pPr indent="622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spc="-100" dirty="0">
                          <a:solidFill>
                            <a:schemeClr val="tx1"/>
                          </a:solidFill>
                          <a:effectLst/>
                        </a:rPr>
                        <a:t>Аношина М.Н</a:t>
                      </a:r>
                      <a:r>
                        <a:rPr lang="ru-RU" sz="1400" spc="-100" dirty="0" smtClean="0">
                          <a:solidFill>
                            <a:schemeClr val="tx1"/>
                          </a:solidFill>
                          <a:effectLst/>
                        </a:rPr>
                        <a:t>.,</a:t>
                      </a:r>
                      <a:r>
                        <a:rPr lang="ru-RU" sz="1400" spc="-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spc="-100" dirty="0" smtClean="0">
                          <a:solidFill>
                            <a:schemeClr val="tx1"/>
                          </a:solidFill>
                          <a:effectLst/>
                        </a:rPr>
                        <a:t>педагог- </a:t>
                      </a:r>
                      <a:r>
                        <a:rPr lang="ru-RU" sz="1200" spc="-100" dirty="0">
                          <a:solidFill>
                            <a:schemeClr val="tx1"/>
                          </a:solidFill>
                          <a:effectLst/>
                        </a:rPr>
                        <a:t>организатор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Грант «Лучший работник сферы воспитания и дополнительного образования детей»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Республиканский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spc="-100" dirty="0">
                          <a:effectLst/>
                        </a:rPr>
                        <a:t>Победитель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21" marR="235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5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265" y="21381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Управленческий проект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«Профессиональный рост учителя как основа успешности школы»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09097"/>
              </p:ext>
            </p:extLst>
          </p:nvPr>
        </p:nvGraphicFramePr>
        <p:xfrm>
          <a:off x="254781" y="1951630"/>
          <a:ext cx="9735379" cy="4035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0328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743" y="445827"/>
            <a:ext cx="8596668" cy="75517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Направления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073054"/>
              </p:ext>
            </p:extLst>
          </p:nvPr>
        </p:nvGraphicFramePr>
        <p:xfrm>
          <a:off x="655093" y="1201003"/>
          <a:ext cx="9225886" cy="5404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719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913" y="145577"/>
            <a:ext cx="8596668" cy="79611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Ожидаемые результаты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343671"/>
              </p:ext>
            </p:extLst>
          </p:nvPr>
        </p:nvGraphicFramePr>
        <p:xfrm>
          <a:off x="395288" y="1023582"/>
          <a:ext cx="7083685" cy="5323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502555" y="955343"/>
            <a:ext cx="3357349" cy="4954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Повышение результатов ГИА, доли </a:t>
            </a:r>
            <a:r>
              <a:rPr lang="ru-RU" sz="3200" b="1" dirty="0" err="1" smtClean="0">
                <a:solidFill>
                  <a:schemeClr val="tx1"/>
                </a:solidFill>
              </a:rPr>
              <a:t>высокобал-льников</a:t>
            </a:r>
            <a:r>
              <a:rPr lang="ru-RU" sz="3200" b="1" dirty="0" smtClean="0">
                <a:solidFill>
                  <a:schemeClr val="tx1"/>
                </a:solidFill>
              </a:rPr>
              <a:t>, победителей предметных олимпиад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7601802" y="3002507"/>
            <a:ext cx="750627" cy="64144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90301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1011</TotalTime>
  <Words>1300</Words>
  <Application>Microsoft Office PowerPoint</Application>
  <PresentationFormat>Произвольный</PresentationFormat>
  <Paragraphs>622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Анализ  управленческой практики  «Алексеевская СОШ №2»  за 2016-2017 учебный год</vt:lpstr>
      <vt:lpstr>Задачи на 2016-2017 учебный год</vt:lpstr>
      <vt:lpstr>Презентация PowerPoint</vt:lpstr>
      <vt:lpstr>Результаты:</vt:lpstr>
      <vt:lpstr>Наличие квалификационной категории (в динамике за 3 года)</vt:lpstr>
      <vt:lpstr>Мониторинг качества начального общего и основного общего образования </vt:lpstr>
      <vt:lpstr>Презентация PowerPoint</vt:lpstr>
      <vt:lpstr>Результаты ВПР в сравнении с годовой отметкой  в 4 классах</vt:lpstr>
      <vt:lpstr>Результаты РСОКО в сравнении с годовой отметкой  в 4 классах</vt:lpstr>
      <vt:lpstr>Результаты ОГЭ в сравнении с годовой отметкой</vt:lpstr>
      <vt:lpstr>Результаты ЕГЭ – 2017 в сравнении с районом и РТ</vt:lpstr>
      <vt:lpstr>Результаты ЕГЭ – 2017 в динамике за 3 года</vt:lpstr>
      <vt:lpstr>Результаты предметных олимпиадах (муниципальный этап) в динамике за 3 года</vt:lpstr>
      <vt:lpstr>Программа «Одарённые дети»</vt:lpstr>
      <vt:lpstr>Презентация PowerPoint</vt:lpstr>
      <vt:lpstr>ТОП 5 – Лучшие учителя </vt:lpstr>
      <vt:lpstr>Управленческий проект «Профессиональный рост учителя как основа успешности школы»</vt:lpstr>
      <vt:lpstr>Направления работы</vt:lpstr>
      <vt:lpstr>Ожидаемые результаты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Программное обеспечение компьютера</dc:title>
  <dc:creator>admin</dc:creator>
  <cp:lastModifiedBy>1</cp:lastModifiedBy>
  <cp:revision>116</cp:revision>
  <cp:lastPrinted>2017-08-18T03:57:17Z</cp:lastPrinted>
  <dcterms:created xsi:type="dcterms:W3CDTF">2017-05-23T16:29:22Z</dcterms:created>
  <dcterms:modified xsi:type="dcterms:W3CDTF">2017-08-18T04:00:33Z</dcterms:modified>
</cp:coreProperties>
</file>